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Slab"/>
      <p:regular r:id="rId91"/>
      <p:bold r:id="rId92"/>
    </p:embeddedFont>
    <p:embeddedFont>
      <p:font typeface="Roboto"/>
      <p:regular r:id="rId93"/>
      <p:bold r:id="rId94"/>
      <p:italic r:id="rId95"/>
      <p:boldItalic r:id="rId96"/>
    </p:embeddedFont>
    <p:embeddedFont>
      <p:font typeface="Merriweather"/>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Merriweather-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oboto-italic.fntdata"/><Relationship Id="rId94" Type="http://schemas.openxmlformats.org/officeDocument/2006/relationships/font" Target="fonts/Roboto-bold.fntdata"/><Relationship Id="rId97" Type="http://schemas.openxmlformats.org/officeDocument/2006/relationships/font" Target="fonts/Merriweather-regular.fntdata"/><Relationship Id="rId96" Type="http://schemas.openxmlformats.org/officeDocument/2006/relationships/font" Target="fonts/Roboto-boldItalic.fntdata"/><Relationship Id="rId11" Type="http://schemas.openxmlformats.org/officeDocument/2006/relationships/slide" Target="slides/slide6.xml"/><Relationship Id="rId99" Type="http://schemas.openxmlformats.org/officeDocument/2006/relationships/font" Target="fonts/Merriweather-italic.fntdata"/><Relationship Id="rId10" Type="http://schemas.openxmlformats.org/officeDocument/2006/relationships/slide" Target="slides/slide5.xml"/><Relationship Id="rId98" Type="http://schemas.openxmlformats.org/officeDocument/2006/relationships/font" Target="fonts/Merriweather-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Slab-regular.fntdata"/><Relationship Id="rId90" Type="http://schemas.openxmlformats.org/officeDocument/2006/relationships/slide" Target="slides/slide85.xml"/><Relationship Id="rId93" Type="http://schemas.openxmlformats.org/officeDocument/2006/relationships/font" Target="fonts/Roboto-regular.fntdata"/><Relationship Id="rId92" Type="http://schemas.openxmlformats.org/officeDocument/2006/relationships/font" Target="fonts/RobotoSlab-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87f8e22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87f8e22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87f8e223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87f8e223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87f8e22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87f8e22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87f8e223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87f8e223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87f8e223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87f8e223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87f8e223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87f8e223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87f8e223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87f8e223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387f8e223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87f8e223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87f8e223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87f8e223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87f8e223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87f8e223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321e0e96e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21e0e96e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87f8e223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87f8e223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87f8e223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87f8e223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87f8e2233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7f8e2233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87f8e223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87f8e223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87f8e223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7f8e223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87f8e2233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87f8e2233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363f330c5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3f330c5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11a14d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1a14d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3d4612c1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3d4612c1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21e0e96e0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21e0e96e0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2208efa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208efa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11a14db7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11a14db7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2208efa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2208efa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00185442a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00185442a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00185442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00185442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400185442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400185442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00185442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00185442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00185442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00185442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00185442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00185442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00185442a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00185442a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00185442a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00185442a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87f8e223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87f8e223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00185442a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00185442a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00185442a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00185442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00185442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00185442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00185442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00185442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400185442a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400185442a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63f330c5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63f330c5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43d4612c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43d4612c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3d4612c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3d4612c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3d4612c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3d4612c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43d4612c1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43d4612c1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87f8e22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87f8e22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3d4612c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3d4612c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119caf4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119caf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3d4612c1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3d4612c1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3d4612c1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3d4612c1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39a14c55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9a14c55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39a14c554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9a14c554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3d4612c1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3d4612c1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43d4612c1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3d4612c1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001854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001854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43d4612c1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3d4612c1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87f8e223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7f8e22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0018544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0018544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40018544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0018544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0018544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0018544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400185442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400185442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40018544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40018544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400185442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400185442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0018544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0018544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40018544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00185442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40018544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40018544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00185442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00185442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87f8e223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87f8e223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00185442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400185442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400185442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40018544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00185442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00185442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400185442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400185442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400185442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400185442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400185442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400185442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400185442a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400185442a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400185442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400185442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400185442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400185442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00185442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00185442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87f8e223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87f8e223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400185442a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400185442a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400185442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400185442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400185442a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400185442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400185442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400185442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400185442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400185442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400185442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400185442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87f8e223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87f8e223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65" name="Google Shape;65;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66" name="Google Shape;66;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4"/>
          <p:cNvSpPr txBox="1"/>
          <p:nvPr>
            <p:ph type="ctrTitle"/>
          </p:nvPr>
        </p:nvSpPr>
        <p:spPr>
          <a:xfrm>
            <a:off x="1680302" y="1188925"/>
            <a:ext cx="5783400" cy="1457400"/>
          </a:xfrm>
          <a:prstGeom prst="rect">
            <a:avLst/>
          </a:prstGeom>
        </p:spPr>
        <p:txBody>
          <a:bodyPr anchorCtr="0" anchor="b" bIns="91425" lIns="91425" spcFirstLastPara="1" rIns="91425" wrap="square" tIns="91425"/>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68" name="Google Shape;68;p14"/>
          <p:cNvSpPr txBox="1"/>
          <p:nvPr>
            <p:ph idx="1" type="subTitle"/>
          </p:nvPr>
        </p:nvSpPr>
        <p:spPr>
          <a:xfrm>
            <a:off x="1680302" y="3049450"/>
            <a:ext cx="5783400" cy="9090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9" name="Google Shape;6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70" name="Google Shape;70;p14"/>
          <p:cNvPicPr preferRelativeResize="0"/>
          <p:nvPr/>
        </p:nvPicPr>
        <p:blipFill>
          <a:blip r:embed="rId2">
            <a:alphaModFix/>
          </a:blip>
          <a:stretch>
            <a:fillRect/>
          </a:stretch>
        </p:blipFill>
        <p:spPr>
          <a:xfrm>
            <a:off x="1429700" y="644225"/>
            <a:ext cx="1247775" cy="1276350"/>
          </a:xfrm>
          <a:prstGeom prst="rect">
            <a:avLst/>
          </a:prstGeom>
          <a:noFill/>
          <a:ln>
            <a:noFill/>
          </a:ln>
        </p:spPr>
      </p:pic>
      <p:pic>
        <p:nvPicPr>
          <p:cNvPr id="71" name="Google Shape;71;p14"/>
          <p:cNvPicPr preferRelativeResize="0"/>
          <p:nvPr/>
        </p:nvPicPr>
        <p:blipFill>
          <a:blip r:embed="rId3">
            <a:alphaModFix/>
          </a:blip>
          <a:stretch>
            <a:fillRect/>
          </a:stretch>
        </p:blipFill>
        <p:spPr>
          <a:xfrm>
            <a:off x="6516475" y="3339525"/>
            <a:ext cx="1154350" cy="11898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cxnSp>
        <p:nvCxnSpPr>
          <p:cNvPr id="73" name="Google Shape;73;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74" name="Google Shape;74;p15"/>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6" name="Shape 76"/>
        <p:cNvGrpSpPr/>
        <p:nvPr/>
      </p:nvGrpSpPr>
      <p:grpSpPr>
        <a:xfrm>
          <a:off x="0" y="0"/>
          <a:ext cx="0" cy="0"/>
          <a:chOff x="0" y="0"/>
          <a:chExt cx="0" cy="0"/>
        </a:xfrm>
      </p:grpSpPr>
      <p:cxnSp>
        <p:nvCxnSpPr>
          <p:cNvPr id="77" name="Google Shape;77;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8" name="Google Shape;78;p1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16"/>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descr="new-logo-white.png" id="81" name="Google Shape;81;p16"/>
          <p:cNvPicPr preferRelativeResize="0"/>
          <p:nvPr/>
        </p:nvPicPr>
        <p:blipFill>
          <a:blip r:embed="rId2">
            <a:alphaModFix/>
          </a:blip>
          <a:stretch>
            <a:fillRect/>
          </a:stretch>
        </p:blipFill>
        <p:spPr>
          <a:xfrm>
            <a:off x="8312052" y="4870203"/>
            <a:ext cx="831947" cy="273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2" name="Shape 82"/>
        <p:cNvGrpSpPr/>
        <p:nvPr/>
      </p:nvGrpSpPr>
      <p:grpSpPr>
        <a:xfrm>
          <a:off x="0" y="0"/>
          <a:ext cx="0" cy="0"/>
          <a:chOff x="0" y="0"/>
          <a:chExt cx="0" cy="0"/>
        </a:xfrm>
      </p:grpSpPr>
      <p:cxnSp>
        <p:nvCxnSpPr>
          <p:cNvPr id="83" name="Google Shape;83;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84" name="Google Shape;84;p17"/>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17"/>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cxnSp>
        <p:nvCxnSpPr>
          <p:cNvPr id="92" name="Google Shape;92;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93" name="Google Shape;93;p19"/>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9"/>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5" name="Google Shape;9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6" name="Shape 96"/>
        <p:cNvGrpSpPr/>
        <p:nvPr/>
      </p:nvGrpSpPr>
      <p:grpSpPr>
        <a:xfrm>
          <a:off x="0" y="0"/>
          <a:ext cx="0" cy="0"/>
          <a:chOff x="0" y="0"/>
          <a:chExt cx="0" cy="0"/>
        </a:xfrm>
      </p:grpSpPr>
      <p:sp>
        <p:nvSpPr>
          <p:cNvPr id="97" name="Google Shape;97;p20"/>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8" name="Google Shape;9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 name="Google Shape;101;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102" name="Google Shape;102;p21"/>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03" name="Google Shape;103;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104" name="Google Shape;104;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5" name="Google Shape;10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6" name="Shape 106"/>
        <p:cNvGrpSpPr/>
        <p:nvPr/>
      </p:nvGrpSpPr>
      <p:grpSpPr>
        <a:xfrm>
          <a:off x="0" y="0"/>
          <a:ext cx="0" cy="0"/>
          <a:chOff x="0" y="0"/>
          <a:chExt cx="0" cy="0"/>
        </a:xfrm>
      </p:grpSpPr>
      <p:sp>
        <p:nvSpPr>
          <p:cNvPr id="107" name="Google Shape;107;p22"/>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108" name="Google Shape;10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9" name="Shape 109"/>
        <p:cNvGrpSpPr/>
        <p:nvPr/>
      </p:nvGrpSpPr>
      <p:grpSpPr>
        <a:xfrm>
          <a:off x="0" y="0"/>
          <a:ext cx="0" cy="0"/>
          <a:chOff x="0" y="0"/>
          <a:chExt cx="0" cy="0"/>
        </a:xfrm>
      </p:grpSpPr>
      <p:sp>
        <p:nvSpPr>
          <p:cNvPr id="110" name="Google Shape;110;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112" name="Google Shape;112;p23"/>
          <p:cNvSpPr txBox="1"/>
          <p:nvPr>
            <p:ph idx="1" type="body"/>
          </p:nvPr>
        </p:nvSpPr>
        <p:spPr>
          <a:xfrm>
            <a:off x="387900" y="2919450"/>
            <a:ext cx="83682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3" name="Google Shape;113;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4" name="Shape 114"/>
        <p:cNvGrpSpPr/>
        <p:nvPr/>
      </p:nvGrpSpPr>
      <p:grpSpPr>
        <a:xfrm>
          <a:off x="0" y="0"/>
          <a:ext cx="0" cy="0"/>
          <a:chOff x="0" y="0"/>
          <a:chExt cx="0" cy="0"/>
        </a:xfrm>
      </p:grpSpPr>
      <p:sp>
        <p:nvSpPr>
          <p:cNvPr id="115" name="Google Shape;11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9" name="Shape 59"/>
        <p:cNvGrpSpPr/>
        <p:nvPr/>
      </p:nvGrpSpPr>
      <p:grpSpPr>
        <a:xfrm>
          <a:off x="0" y="0"/>
          <a:ext cx="0" cy="0"/>
          <a:chOff x="0" y="0"/>
          <a:chExt cx="0" cy="0"/>
        </a:xfrm>
      </p:grpSpPr>
      <p:sp>
        <p:nvSpPr>
          <p:cNvPr id="60" name="Google Shape;60;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61" name="Google Shape;61;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62" name="Google Shape;6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9.gif"/><Relationship Id="rId5" Type="http://schemas.openxmlformats.org/officeDocument/2006/relationships/image" Target="../media/image23.gif"/><Relationship Id="rId6"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hyperlink" Target="https://codelabs.developers.google.com/codelabs/from-java-to-dart" TargetMode="External"/><Relationship Id="rId5" Type="http://schemas.openxmlformats.org/officeDocument/2006/relationships/hyperlink" Target="https://news.dartlang.org/2012/02/method-cascades-in-dart-posted-by-gilad.html" TargetMode="External"/><Relationship Id="rId6" Type="http://schemas.openxmlformats.org/officeDocument/2006/relationships/hyperlink" Target="https://news.dartlang.org/2015/08/dart-112-released-with-null-aware.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flutter.io/get-started/codelab/" TargetMode="External"/><Relationship Id="rId4" Type="http://schemas.openxmlformats.org/officeDocument/2006/relationships/hyperlink" Target="https://codelabs.developers.google.com/codelabs/first-flutter-app-pt2/#0" TargetMode="External"/><Relationship Id="rId5" Type="http://schemas.openxmlformats.org/officeDocument/2006/relationships/hyperlink" Target="https://codelabs.developers.google.com/codelabs/flutter/index.html?index=..%2F..%2Findex#0" TargetMode="External"/><Relationship Id="rId6"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flutter.io/cookbook/navigation/navigation-basics/" TargetMode="Externa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flutter.io/cookbook/networking/named-routes/" TargetMode="Externa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pub.dartlang.org/" TargetMode="External"/><Relationship Id="rId4" Type="http://schemas.openxmlformats.org/officeDocument/2006/relationships/image" Target="../media/image27.png"/><Relationship Id="rId5"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codelabs.developers.google.com/codelabs/flutter-firebase/index.html?index=..%2F..%2Findex#0" TargetMode="Externa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github.com/FranPitri/flutter_redux_boilerplate" TargetMode="External"/><Relationship Id="rId4" Type="http://schemas.openxmlformats.org/officeDocument/2006/relationships/hyperlink" Target="https://github.com/pierrederuel/redux_boilerplate" TargetMode="External"/><Relationship Id="rId5" Type="http://schemas.openxmlformats.org/officeDocument/2006/relationships/hyperlink" Target="https://github.com/pierrederuel/flutter_redux_boilerplate_product" TargetMode="External"/><Relationship Id="rId6"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26.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25.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7.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pn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5"/>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Développement Multiplateforme</a:t>
            </a:r>
            <a:endParaRPr/>
          </a:p>
        </p:txBody>
      </p:sp>
      <p:sp>
        <p:nvSpPr>
          <p:cNvPr id="121" name="Google Shape;121;p25"/>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Flutter</a:t>
            </a:r>
            <a:endParaRPr/>
          </a:p>
        </p:txBody>
      </p:sp>
      <p:pic>
        <p:nvPicPr>
          <p:cNvPr descr="new-logo-white.png" id="122" name="Google Shape;122;p25"/>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123" name="Google Shape;123;p25"/>
          <p:cNvPicPr preferRelativeResize="0"/>
          <p:nvPr/>
        </p:nvPicPr>
        <p:blipFill>
          <a:blip r:embed="rId4">
            <a:alphaModFix/>
          </a:blip>
          <a:stretch>
            <a:fillRect/>
          </a:stretch>
        </p:blipFill>
        <p:spPr>
          <a:xfrm>
            <a:off x="1429700" y="644225"/>
            <a:ext cx="1247775" cy="1276350"/>
          </a:xfrm>
          <a:prstGeom prst="rect">
            <a:avLst/>
          </a:prstGeom>
          <a:noFill/>
          <a:ln>
            <a:noFill/>
          </a:ln>
        </p:spPr>
      </p:pic>
      <p:pic>
        <p:nvPicPr>
          <p:cNvPr id="124" name="Google Shape;124;p25"/>
          <p:cNvPicPr preferRelativeResize="0"/>
          <p:nvPr/>
        </p:nvPicPr>
        <p:blipFill>
          <a:blip r:embed="rId5">
            <a:alphaModFix/>
          </a:blip>
          <a:stretch>
            <a:fillRect/>
          </a:stretch>
        </p:blipFill>
        <p:spPr>
          <a:xfrm>
            <a:off x="6516475" y="3339525"/>
            <a:ext cx="1154350" cy="1189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89" name="Google Shape;189;p3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WebViews</a:t>
            </a:r>
            <a:endParaRPr b="1"/>
          </a:p>
          <a:p>
            <a:pPr indent="0" lvl="0" marL="0" rtl="0" algn="l">
              <a:spcBef>
                <a:spcPts val="1600"/>
              </a:spcBef>
              <a:spcAft>
                <a:spcPts val="0"/>
              </a:spcAft>
              <a:buNone/>
            </a:pPr>
            <a:r>
              <a:rPr lang="fr"/>
              <a:t>Solution basée sur le javascript et les webviews (phonegap, cordova, ionic…)</a:t>
            </a:r>
            <a:endParaRPr/>
          </a:p>
          <a:p>
            <a:pPr indent="0" lvl="0" marL="0" rtl="0" algn="l">
              <a:spcBef>
                <a:spcPts val="1600"/>
              </a:spcBef>
              <a:spcAft>
                <a:spcPts val="0"/>
              </a:spcAft>
              <a:buNone/>
            </a:pPr>
            <a:r>
              <a:rPr lang="fr"/>
              <a:t>L’application génère du HTML et l’affiche dans une webview</a:t>
            </a:r>
            <a:endParaRPr/>
          </a:p>
          <a:p>
            <a:pPr indent="0" lvl="0" marL="0" rtl="0" algn="l">
              <a:spcBef>
                <a:spcPts val="1600"/>
              </a:spcBef>
              <a:spcAft>
                <a:spcPts val="0"/>
              </a:spcAft>
              <a:buNone/>
            </a:pPr>
            <a:r>
              <a:rPr lang="fr"/>
              <a:t>Un “pont” est nécessaire pour utiliser les services du système</a:t>
            </a:r>
            <a:endParaRPr/>
          </a:p>
          <a:p>
            <a:pPr indent="0" lvl="0" marL="0" rtl="0" algn="l">
              <a:spcBef>
                <a:spcPts val="1600"/>
              </a:spcBef>
              <a:spcAft>
                <a:spcPts val="1600"/>
              </a:spcAft>
              <a:buNone/>
            </a:pPr>
            <a:r>
              <a:rPr lang="fr"/>
              <a:t>Plus on utilise le bridge, plus les performances se dégradent</a:t>
            </a:r>
            <a:endParaRPr/>
          </a:p>
        </p:txBody>
      </p:sp>
      <p:pic>
        <p:nvPicPr>
          <p:cNvPr descr="new-logo-white.png" id="190" name="Google Shape;190;p34"/>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96" name="Google Shape;196;p3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WebViews</a:t>
            </a:r>
            <a:endParaRPr/>
          </a:p>
          <a:p>
            <a:pPr indent="0" lvl="0" marL="0" rtl="0" algn="l">
              <a:spcBef>
                <a:spcPts val="1600"/>
              </a:spcBef>
              <a:spcAft>
                <a:spcPts val="1600"/>
              </a:spcAft>
              <a:buNone/>
            </a:pPr>
            <a:r>
              <a:t/>
            </a:r>
            <a:endParaRPr/>
          </a:p>
        </p:txBody>
      </p:sp>
      <p:pic>
        <p:nvPicPr>
          <p:cNvPr descr="new-logo-white.png" id="197" name="Google Shape;197;p35"/>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198" name="Google Shape;198;p35"/>
          <p:cNvPicPr preferRelativeResize="0"/>
          <p:nvPr/>
        </p:nvPicPr>
        <p:blipFill>
          <a:blip r:embed="rId4">
            <a:alphaModFix/>
          </a:blip>
          <a:stretch>
            <a:fillRect/>
          </a:stretch>
        </p:blipFill>
        <p:spPr>
          <a:xfrm>
            <a:off x="1518913" y="1917450"/>
            <a:ext cx="6010275" cy="295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04" name="Google Shape;204;p3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applications réactives</a:t>
            </a:r>
            <a:endParaRPr b="1"/>
          </a:p>
          <a:p>
            <a:pPr indent="0" lvl="0" marL="0" rtl="0" algn="l">
              <a:spcBef>
                <a:spcPts val="1600"/>
              </a:spcBef>
              <a:spcAft>
                <a:spcPts val="0"/>
              </a:spcAft>
              <a:buNone/>
            </a:pPr>
            <a:r>
              <a:rPr lang="fr"/>
              <a:t>Solution basée sur le javascript et l’utilisation de composants natifs</a:t>
            </a:r>
            <a:endParaRPr/>
          </a:p>
          <a:p>
            <a:pPr indent="0" lvl="0" marL="0" rtl="0" algn="l">
              <a:spcBef>
                <a:spcPts val="1600"/>
              </a:spcBef>
              <a:spcAft>
                <a:spcPts val="0"/>
              </a:spcAft>
              <a:buNone/>
            </a:pPr>
            <a:r>
              <a:rPr lang="fr"/>
              <a:t>L’utilisation d’un pont permet d’utiliser les composants natifs et les services du système</a:t>
            </a:r>
            <a:endParaRPr/>
          </a:p>
          <a:p>
            <a:pPr indent="0" lvl="0" marL="0" rtl="0" algn="l">
              <a:spcBef>
                <a:spcPts val="1600"/>
              </a:spcBef>
              <a:spcAft>
                <a:spcPts val="1600"/>
              </a:spcAft>
              <a:buNone/>
            </a:pPr>
            <a:r>
              <a:rPr lang="fr"/>
              <a:t>Amélioration des performances de façon générale</a:t>
            </a:r>
            <a:endParaRPr/>
          </a:p>
        </p:txBody>
      </p:sp>
      <p:pic>
        <p:nvPicPr>
          <p:cNvPr descr="new-logo-white.png" id="205" name="Google Shape;205;p3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11" name="Google Shape;211;p3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applications réactives</a:t>
            </a:r>
            <a:endParaRPr/>
          </a:p>
          <a:p>
            <a:pPr indent="0" lvl="0" marL="0" rtl="0" algn="l">
              <a:spcBef>
                <a:spcPts val="1600"/>
              </a:spcBef>
              <a:spcAft>
                <a:spcPts val="1600"/>
              </a:spcAft>
              <a:buNone/>
            </a:pPr>
            <a:r>
              <a:t/>
            </a:r>
            <a:endParaRPr/>
          </a:p>
        </p:txBody>
      </p:sp>
      <p:pic>
        <p:nvPicPr>
          <p:cNvPr descr="new-logo-white.png" id="212" name="Google Shape;212;p37"/>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13" name="Google Shape;213;p37"/>
          <p:cNvPicPr preferRelativeResize="0"/>
          <p:nvPr/>
        </p:nvPicPr>
        <p:blipFill>
          <a:blip r:embed="rId4">
            <a:alphaModFix/>
          </a:blip>
          <a:stretch>
            <a:fillRect/>
          </a:stretch>
        </p:blipFill>
        <p:spPr>
          <a:xfrm>
            <a:off x="1571625" y="2003163"/>
            <a:ext cx="6000750" cy="286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19" name="Google Shape;219;p3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Flutter</a:t>
            </a:r>
            <a:endParaRPr b="1"/>
          </a:p>
          <a:p>
            <a:pPr indent="0" lvl="0" marL="0" rtl="0" algn="l">
              <a:spcBef>
                <a:spcPts val="1600"/>
              </a:spcBef>
              <a:spcAft>
                <a:spcPts val="0"/>
              </a:spcAft>
              <a:buNone/>
            </a:pPr>
            <a:r>
              <a:rPr lang="fr"/>
              <a:t>Flutter propose des vues dynamiques comme React Native</a:t>
            </a:r>
            <a:endParaRPr/>
          </a:p>
          <a:p>
            <a:pPr indent="0" lvl="0" marL="0" rtl="0" algn="l">
              <a:spcBef>
                <a:spcPts val="1600"/>
              </a:spcBef>
              <a:spcAft>
                <a:spcPts val="0"/>
              </a:spcAft>
              <a:buNone/>
            </a:pPr>
            <a:r>
              <a:rPr lang="fr"/>
              <a:t>L’approche est néanmoins différente afin de réduire les problèmes de performance liés au bridge</a:t>
            </a:r>
            <a:endParaRPr/>
          </a:p>
          <a:p>
            <a:pPr indent="0" lvl="0" marL="0" rtl="0" algn="l">
              <a:spcBef>
                <a:spcPts val="1600"/>
              </a:spcBef>
              <a:spcAft>
                <a:spcPts val="1600"/>
              </a:spcAft>
              <a:buNone/>
            </a:pPr>
            <a:r>
              <a:rPr lang="fr"/>
              <a:t>Flutter utilise Dart qui est un langage compilé</a:t>
            </a:r>
            <a:endParaRPr/>
          </a:p>
        </p:txBody>
      </p:sp>
      <p:pic>
        <p:nvPicPr>
          <p:cNvPr descr="new-logo-white.png" id="220" name="Google Shape;220;p3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26" name="Google Shape;226;p3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Flutter</a:t>
            </a:r>
            <a:endParaRPr b="1"/>
          </a:p>
          <a:p>
            <a:pPr indent="0" lvl="0" marL="0" rtl="0" algn="l">
              <a:spcBef>
                <a:spcPts val="1600"/>
              </a:spcBef>
              <a:spcAft>
                <a:spcPts val="0"/>
              </a:spcAft>
              <a:buNone/>
            </a:pPr>
            <a:r>
              <a:rPr lang="fr"/>
              <a:t>Le code Dart est donc compilé en code natif</a:t>
            </a:r>
            <a:endParaRPr/>
          </a:p>
          <a:p>
            <a:pPr indent="0" lvl="0" marL="0" rtl="0" algn="l">
              <a:spcBef>
                <a:spcPts val="1600"/>
              </a:spcBef>
              <a:spcAft>
                <a:spcPts val="0"/>
              </a:spcAft>
              <a:buNone/>
            </a:pPr>
            <a:r>
              <a:rPr lang="fr"/>
              <a:t>Flutter peut donc communiquer directement avec le système (sans bridge)</a:t>
            </a:r>
            <a:endParaRPr/>
          </a:p>
          <a:p>
            <a:pPr indent="0" lvl="0" marL="0" rtl="0" algn="l">
              <a:spcBef>
                <a:spcPts val="1600"/>
              </a:spcBef>
              <a:spcAft>
                <a:spcPts val="0"/>
              </a:spcAft>
              <a:buNone/>
            </a:pPr>
            <a:r>
              <a:rPr lang="fr"/>
              <a:t>Le code compilé permet aussi de réduire le temps de démarrage de l’application</a:t>
            </a:r>
            <a:endParaRPr/>
          </a:p>
          <a:p>
            <a:pPr indent="0" lvl="0" marL="0" rtl="0" algn="l">
              <a:spcBef>
                <a:spcPts val="1600"/>
              </a:spcBef>
              <a:spcAft>
                <a:spcPts val="1600"/>
              </a:spcAft>
              <a:buNone/>
            </a:pPr>
            <a:r>
              <a:t/>
            </a:r>
            <a:endParaRPr/>
          </a:p>
        </p:txBody>
      </p:sp>
      <p:pic>
        <p:nvPicPr>
          <p:cNvPr descr="new-logo-white.png" id="227" name="Google Shape;227;p39"/>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33" name="Google Shape;233;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Flutter</a:t>
            </a:r>
            <a:endParaRPr b="1"/>
          </a:p>
          <a:p>
            <a:pPr indent="0" lvl="0" marL="0" rtl="0" algn="l">
              <a:spcBef>
                <a:spcPts val="1600"/>
              </a:spcBef>
              <a:spcAft>
                <a:spcPts val="0"/>
              </a:spcAft>
              <a:buNone/>
            </a:pPr>
            <a:r>
              <a:rPr lang="fr"/>
              <a:t>Les </a:t>
            </a:r>
            <a:r>
              <a:rPr b="1" lang="fr"/>
              <a:t>Widgets</a:t>
            </a:r>
            <a:r>
              <a:rPr lang="fr"/>
              <a:t> sont des éléments qui constituent l’interface d’une application</a:t>
            </a:r>
            <a:endParaRPr/>
          </a:p>
          <a:p>
            <a:pPr indent="0" lvl="0" marL="0" rtl="0" algn="l">
              <a:spcBef>
                <a:spcPts val="1600"/>
              </a:spcBef>
              <a:spcAft>
                <a:spcPts val="0"/>
              </a:spcAft>
              <a:buNone/>
            </a:pPr>
            <a:r>
              <a:rPr lang="fr"/>
              <a:t>Flutter n’utilise pas les widgets du téléphone ou du web</a:t>
            </a:r>
            <a:endParaRPr/>
          </a:p>
          <a:p>
            <a:pPr indent="0" lvl="0" marL="0" rtl="0" algn="l">
              <a:spcBef>
                <a:spcPts val="1600"/>
              </a:spcBef>
              <a:spcAft>
                <a:spcPts val="0"/>
              </a:spcAft>
              <a:buNone/>
            </a:pPr>
            <a:r>
              <a:rPr lang="fr"/>
              <a:t>Flutter propose une série de widgets rapides, beaux et extensibles</a:t>
            </a:r>
            <a:endParaRPr/>
          </a:p>
          <a:p>
            <a:pPr indent="0" lvl="0" marL="0" rtl="0" algn="l">
              <a:spcBef>
                <a:spcPts val="1600"/>
              </a:spcBef>
              <a:spcAft>
                <a:spcPts val="0"/>
              </a:spcAft>
              <a:buNone/>
            </a:pPr>
            <a:r>
              <a:rPr lang="fr"/>
              <a:t>Flutter déplace les widgets et le rendu dans l’application (Canvas)</a:t>
            </a:r>
            <a:endParaRPr/>
          </a:p>
          <a:p>
            <a:pPr indent="0" lvl="0" marL="0" rtl="0" algn="l">
              <a:spcBef>
                <a:spcPts val="1600"/>
              </a:spcBef>
              <a:spcAft>
                <a:spcPts val="0"/>
              </a:spcAft>
              <a:buNone/>
            </a:pPr>
            <a:r>
              <a:rPr lang="fr"/>
              <a:t>L’interface entre Dart et la plateforme est beaucoup plus rapide que les bridges</a:t>
            </a:r>
            <a:endParaRPr/>
          </a:p>
          <a:p>
            <a:pPr indent="0" lvl="0" marL="0" rtl="0" algn="l">
              <a:spcBef>
                <a:spcPts val="1600"/>
              </a:spcBef>
              <a:spcAft>
                <a:spcPts val="1600"/>
              </a:spcAft>
              <a:buNone/>
            </a:pPr>
            <a:r>
              <a:t/>
            </a:r>
            <a:endParaRPr/>
          </a:p>
        </p:txBody>
      </p:sp>
      <p:pic>
        <p:nvPicPr>
          <p:cNvPr descr="new-logo-white.png" id="234" name="Google Shape;234;p40"/>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40" name="Google Shape;240;p4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Flutter</a:t>
            </a:r>
            <a:endParaRPr/>
          </a:p>
          <a:p>
            <a:pPr indent="0" lvl="0" marL="0" rtl="0" algn="l">
              <a:spcBef>
                <a:spcPts val="1600"/>
              </a:spcBef>
              <a:spcAft>
                <a:spcPts val="1600"/>
              </a:spcAft>
              <a:buNone/>
            </a:pPr>
            <a:r>
              <a:t/>
            </a:r>
            <a:endParaRPr/>
          </a:p>
        </p:txBody>
      </p:sp>
      <p:pic>
        <p:nvPicPr>
          <p:cNvPr descr="new-logo-white.png" id="241" name="Google Shape;241;p41"/>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42" name="Google Shape;242;p41"/>
          <p:cNvPicPr preferRelativeResize="0"/>
          <p:nvPr/>
        </p:nvPicPr>
        <p:blipFill>
          <a:blip r:embed="rId4">
            <a:alphaModFix/>
          </a:blip>
          <a:stretch>
            <a:fillRect/>
          </a:stretch>
        </p:blipFill>
        <p:spPr>
          <a:xfrm>
            <a:off x="1581150" y="1974600"/>
            <a:ext cx="598170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48" name="Google Shape;248;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Positionnement</a:t>
            </a:r>
            <a:endParaRPr b="1"/>
          </a:p>
          <a:p>
            <a:pPr indent="0" lvl="0" marL="0" rtl="0" algn="l">
              <a:spcBef>
                <a:spcPts val="1600"/>
              </a:spcBef>
              <a:spcAft>
                <a:spcPts val="0"/>
              </a:spcAft>
              <a:buNone/>
            </a:pPr>
            <a:r>
              <a:rPr lang="fr"/>
              <a:t>A la base Flutter est une expérimentation chez Google (équipe Chrome) afin de créer un moteur de rendu plus rapide</a:t>
            </a:r>
            <a:endParaRPr/>
          </a:p>
          <a:p>
            <a:pPr indent="0" lvl="0" marL="0" rtl="0" algn="l">
              <a:spcBef>
                <a:spcPts val="1600"/>
              </a:spcBef>
              <a:spcAft>
                <a:spcPts val="0"/>
              </a:spcAft>
              <a:buNone/>
            </a:pPr>
            <a:r>
              <a:rPr lang="fr"/>
              <a:t>Chaque Widget a un nombre réduit de règle de positionnement</a:t>
            </a:r>
            <a:endParaRPr/>
          </a:p>
          <a:p>
            <a:pPr indent="0" lvl="0" marL="0" rtl="0" algn="l">
              <a:spcBef>
                <a:spcPts val="1600"/>
              </a:spcBef>
              <a:spcAft>
                <a:spcPts val="0"/>
              </a:spcAft>
              <a:buNone/>
            </a:pPr>
            <a:r>
              <a:rPr lang="fr"/>
              <a:t>Tout ce qui est manipulé est un Widget</a:t>
            </a:r>
            <a:endParaRPr/>
          </a:p>
          <a:p>
            <a:pPr indent="0" lvl="0" marL="0" rtl="0" algn="l">
              <a:spcBef>
                <a:spcPts val="1600"/>
              </a:spcBef>
              <a:spcAft>
                <a:spcPts val="1600"/>
              </a:spcAft>
              <a:buNone/>
            </a:pPr>
            <a:r>
              <a:t/>
            </a:r>
            <a:endParaRPr/>
          </a:p>
        </p:txBody>
      </p:sp>
      <p:pic>
        <p:nvPicPr>
          <p:cNvPr descr="new-logo-white.png" id="249" name="Google Shape;249;p42"/>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55" name="Google Shape;255;p4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Positionnement</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256" name="Google Shape;256;p43"/>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57" name="Google Shape;257;p43"/>
          <p:cNvPicPr preferRelativeResize="0"/>
          <p:nvPr/>
        </p:nvPicPr>
        <p:blipFill>
          <a:blip r:embed="rId4">
            <a:alphaModFix/>
          </a:blip>
          <a:stretch>
            <a:fillRect/>
          </a:stretch>
        </p:blipFill>
        <p:spPr>
          <a:xfrm>
            <a:off x="387900" y="2116013"/>
            <a:ext cx="5038725" cy="2200275"/>
          </a:xfrm>
          <a:prstGeom prst="rect">
            <a:avLst/>
          </a:prstGeom>
          <a:noFill/>
          <a:ln>
            <a:noFill/>
          </a:ln>
        </p:spPr>
      </p:pic>
      <p:pic>
        <p:nvPicPr>
          <p:cNvPr id="258" name="Google Shape;258;p43"/>
          <p:cNvPicPr preferRelativeResize="0"/>
          <p:nvPr/>
        </p:nvPicPr>
        <p:blipFill>
          <a:blip r:embed="rId5">
            <a:alphaModFix/>
          </a:blip>
          <a:stretch>
            <a:fillRect/>
          </a:stretch>
        </p:blipFill>
        <p:spPr>
          <a:xfrm>
            <a:off x="6349900" y="2724313"/>
            <a:ext cx="1962150" cy="904875"/>
          </a:xfrm>
          <a:prstGeom prst="rect">
            <a:avLst/>
          </a:prstGeom>
          <a:noFill/>
          <a:ln>
            <a:noFill/>
          </a:ln>
        </p:spPr>
      </p:pic>
      <p:sp>
        <p:nvSpPr>
          <p:cNvPr id="259" name="Google Shape;259;p43"/>
          <p:cNvSpPr/>
          <p:nvPr/>
        </p:nvSpPr>
        <p:spPr>
          <a:xfrm>
            <a:off x="5517925" y="2963925"/>
            <a:ext cx="662100" cy="307500"/>
          </a:xfrm>
          <a:prstGeom prst="rightArrow">
            <a:avLst>
              <a:gd fmla="val 50000" name="adj1"/>
              <a:gd fmla="val 50000" name="adj2"/>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265500" y="1209075"/>
            <a:ext cx="4138800" cy="15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sz="4000"/>
              <a:t>Développement Multiplateforme</a:t>
            </a:r>
            <a:endParaRPr sz="4000"/>
          </a:p>
        </p:txBody>
      </p:sp>
      <p:sp>
        <p:nvSpPr>
          <p:cNvPr id="130" name="Google Shape;130;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Introduction</a:t>
            </a:r>
            <a:endParaRPr/>
          </a:p>
          <a:p>
            <a:pPr indent="-342900" lvl="0" marL="457200" rtl="0" algn="l">
              <a:spcBef>
                <a:spcPts val="0"/>
              </a:spcBef>
              <a:spcAft>
                <a:spcPts val="0"/>
              </a:spcAft>
              <a:buSzPts val="1800"/>
              <a:buChar char="●"/>
            </a:pPr>
            <a:r>
              <a:rPr lang="fr"/>
              <a:t>Installation</a:t>
            </a:r>
            <a:endParaRPr/>
          </a:p>
          <a:p>
            <a:pPr indent="-342900" lvl="0" marL="457200" rtl="0" algn="l">
              <a:spcBef>
                <a:spcPts val="0"/>
              </a:spcBef>
              <a:spcAft>
                <a:spcPts val="0"/>
              </a:spcAft>
              <a:buSzPts val="1800"/>
              <a:buChar char="●"/>
            </a:pPr>
            <a:r>
              <a:rPr lang="fr"/>
              <a:t>Les bases</a:t>
            </a:r>
            <a:endParaRPr/>
          </a:p>
          <a:p>
            <a:pPr indent="-342900" lvl="0" marL="457200" rtl="0" algn="l">
              <a:spcBef>
                <a:spcPts val="0"/>
              </a:spcBef>
              <a:spcAft>
                <a:spcPts val="0"/>
              </a:spcAft>
              <a:buSzPts val="1800"/>
              <a:buChar char="●"/>
            </a:pPr>
            <a:r>
              <a:rPr lang="fr"/>
              <a:t>Navigation</a:t>
            </a:r>
            <a:endParaRPr/>
          </a:p>
          <a:p>
            <a:pPr indent="-342900" lvl="0" marL="457200" rtl="0" algn="l">
              <a:spcBef>
                <a:spcPts val="0"/>
              </a:spcBef>
              <a:spcAft>
                <a:spcPts val="0"/>
              </a:spcAft>
              <a:buSzPts val="1800"/>
              <a:buChar char="●"/>
            </a:pPr>
            <a:r>
              <a:rPr lang="fr"/>
              <a:t>Librairie externe</a:t>
            </a:r>
            <a:endParaRPr/>
          </a:p>
          <a:p>
            <a:pPr indent="-342900" lvl="0" marL="457200" rtl="0" algn="l">
              <a:spcBef>
                <a:spcPts val="0"/>
              </a:spcBef>
              <a:spcAft>
                <a:spcPts val="0"/>
              </a:spcAft>
              <a:buSzPts val="1800"/>
              <a:buChar char="●"/>
            </a:pPr>
            <a:r>
              <a:rPr lang="fr"/>
              <a:t>Redux</a:t>
            </a:r>
            <a:endParaRPr/>
          </a:p>
          <a:p>
            <a:pPr indent="-342900" lvl="0" marL="457200" rtl="0" algn="l">
              <a:spcBef>
                <a:spcPts val="0"/>
              </a:spcBef>
              <a:spcAft>
                <a:spcPts val="0"/>
              </a:spcAft>
              <a:buSzPts val="1800"/>
              <a:buChar char="●"/>
            </a:pPr>
            <a:r>
              <a:rPr lang="fr"/>
              <a:t>Réseau</a:t>
            </a:r>
            <a:endParaRPr/>
          </a:p>
          <a:p>
            <a:pPr indent="-342900" lvl="0" marL="457200" rtl="0" algn="l">
              <a:spcBef>
                <a:spcPts val="0"/>
              </a:spcBef>
              <a:spcAft>
                <a:spcPts val="0"/>
              </a:spcAft>
              <a:buSzPts val="1800"/>
              <a:buChar char="●"/>
            </a:pPr>
            <a:r>
              <a:rPr lang="fr"/>
              <a:t>Animation</a:t>
            </a:r>
            <a:endParaRPr/>
          </a:p>
        </p:txBody>
      </p:sp>
      <p:pic>
        <p:nvPicPr>
          <p:cNvPr descr="new-logo-white.png" id="131" name="Google Shape;131;p26"/>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132" name="Google Shape;132;p26"/>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2400">
                <a:latin typeface="Roboto Slab"/>
                <a:ea typeface="Roboto Slab"/>
                <a:cs typeface="Roboto Slab"/>
                <a:sym typeface="Roboto Slab"/>
              </a:rPr>
              <a:t>Flutter</a:t>
            </a:r>
            <a:endParaRPr sz="2400">
              <a:latin typeface="Roboto Slab"/>
              <a:ea typeface="Roboto Slab"/>
              <a:cs typeface="Roboto Slab"/>
              <a:sym typeface="Roboto Slab"/>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65" name="Google Shape;265;p4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vues réactives</a:t>
            </a:r>
            <a:endParaRPr b="1"/>
          </a:p>
          <a:p>
            <a:pPr indent="0" lvl="0" marL="0" rtl="0" algn="l">
              <a:spcBef>
                <a:spcPts val="1600"/>
              </a:spcBef>
              <a:spcAft>
                <a:spcPts val="0"/>
              </a:spcAft>
              <a:buNone/>
            </a:pPr>
            <a:r>
              <a:rPr lang="fr"/>
              <a:t>Le DOM virtuel n’est pas mutable, il est reconstruit de zéro à chaque changement</a:t>
            </a:r>
            <a:endParaRPr/>
          </a:p>
          <a:p>
            <a:pPr indent="0" lvl="0" marL="0" rtl="0" algn="l">
              <a:spcBef>
                <a:spcPts val="1600"/>
              </a:spcBef>
              <a:spcAft>
                <a:spcPts val="0"/>
              </a:spcAft>
              <a:buNone/>
            </a:pPr>
            <a:r>
              <a:rPr lang="fr"/>
              <a:t>Il est comparé au DOM réél pour lister les changements à effectuer</a:t>
            </a:r>
            <a:endParaRPr/>
          </a:p>
          <a:p>
            <a:pPr indent="0" lvl="0" marL="0" rtl="0" algn="l">
              <a:spcBef>
                <a:spcPts val="1600"/>
              </a:spcBef>
              <a:spcAft>
                <a:spcPts val="1600"/>
              </a:spcAft>
              <a:buNone/>
            </a:pPr>
            <a:r>
              <a:t/>
            </a:r>
            <a:endParaRPr/>
          </a:p>
        </p:txBody>
      </p:sp>
      <p:pic>
        <p:nvPicPr>
          <p:cNvPr descr="new-logo-white.png" id="266" name="Google Shape;266;p44"/>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67" name="Google Shape;267;p44"/>
          <p:cNvPicPr preferRelativeResize="0"/>
          <p:nvPr/>
        </p:nvPicPr>
        <p:blipFill>
          <a:blip r:embed="rId4">
            <a:alphaModFix/>
          </a:blip>
          <a:stretch>
            <a:fillRect/>
          </a:stretch>
        </p:blipFill>
        <p:spPr>
          <a:xfrm>
            <a:off x="1368813" y="3296625"/>
            <a:ext cx="6296025" cy="1466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73" name="Google Shape;273;p4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vues réactives</a:t>
            </a:r>
            <a:endParaRPr b="1"/>
          </a:p>
          <a:p>
            <a:pPr indent="0" lvl="0" marL="0" rtl="0" algn="l">
              <a:spcBef>
                <a:spcPts val="1600"/>
              </a:spcBef>
              <a:spcAft>
                <a:spcPts val="1600"/>
              </a:spcAft>
              <a:buNone/>
            </a:pPr>
            <a:r>
              <a:rPr lang="fr"/>
              <a:t>React Native utilise le même procédé mais au lieu de manipuler le DOM, il manipule les widgets natifs du système</a:t>
            </a:r>
            <a:endParaRPr/>
          </a:p>
        </p:txBody>
      </p:sp>
      <p:pic>
        <p:nvPicPr>
          <p:cNvPr descr="new-logo-white.png" id="274" name="Google Shape;274;p45"/>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75" name="Google Shape;275;p45"/>
          <p:cNvPicPr preferRelativeResize="0"/>
          <p:nvPr/>
        </p:nvPicPr>
        <p:blipFill>
          <a:blip r:embed="rId4">
            <a:alphaModFix/>
          </a:blip>
          <a:stretch>
            <a:fillRect/>
          </a:stretch>
        </p:blipFill>
        <p:spPr>
          <a:xfrm>
            <a:off x="1526625" y="2779488"/>
            <a:ext cx="6248400" cy="1933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81" name="Google Shape;281;p4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vues réactives</a:t>
            </a:r>
            <a:endParaRPr b="1"/>
          </a:p>
          <a:p>
            <a:pPr indent="0" lvl="0" marL="0" rtl="0" algn="l">
              <a:spcBef>
                <a:spcPts val="1600"/>
              </a:spcBef>
              <a:spcAft>
                <a:spcPts val="0"/>
              </a:spcAft>
              <a:buNone/>
            </a:pPr>
            <a:r>
              <a:rPr lang="fr"/>
              <a:t>React Native communique avec les widget à travers un pont, l’arbre de widgets virtuel minimise ce qui est transmis au pont</a:t>
            </a:r>
            <a:endParaRPr/>
          </a:p>
          <a:p>
            <a:pPr indent="0" lvl="0" marL="0" rtl="0" algn="l">
              <a:spcBef>
                <a:spcPts val="1600"/>
              </a:spcBef>
              <a:spcAft>
                <a:spcPts val="1600"/>
              </a:spcAft>
              <a:buNone/>
            </a:pPr>
            <a:r>
              <a:rPr lang="fr"/>
              <a:t>React Native améliore donc grandement les performances par rapport aux webviews, mais Flutter va encore plus loin</a:t>
            </a:r>
            <a:endParaRPr/>
          </a:p>
        </p:txBody>
      </p:sp>
      <p:pic>
        <p:nvPicPr>
          <p:cNvPr descr="new-logo-white.png" id="282" name="Google Shape;282;p4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88" name="Google Shape;288;p4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Avec Flutter, les widgets et le moteur de rendu sont au niveau de l’application</a:t>
            </a:r>
            <a:endParaRPr/>
          </a:p>
          <a:p>
            <a:pPr indent="0" lvl="0" marL="0" rtl="0" algn="l">
              <a:spcBef>
                <a:spcPts val="1600"/>
              </a:spcBef>
              <a:spcAft>
                <a:spcPts val="0"/>
              </a:spcAft>
              <a:buNone/>
            </a:pPr>
            <a:r>
              <a:rPr lang="fr"/>
              <a:t>Il n’y a pas de widgets natifs à manipuler et l’arbre des widgets virtuel est en fait l’arbre des widgets tout court</a:t>
            </a:r>
            <a:endParaRPr/>
          </a:p>
          <a:p>
            <a:pPr indent="0" lvl="0" marL="0" rtl="0" algn="l">
              <a:spcBef>
                <a:spcPts val="1600"/>
              </a:spcBef>
              <a:spcAft>
                <a:spcPts val="0"/>
              </a:spcAft>
              <a:buNone/>
            </a:pPr>
            <a:r>
              <a:rPr lang="fr"/>
              <a:t>Flutter génère l’arbre de widget et le peint sur le canvas</a:t>
            </a:r>
            <a:endParaRPr/>
          </a:p>
          <a:p>
            <a:pPr indent="0" lvl="0" marL="0" rtl="0" algn="l">
              <a:spcBef>
                <a:spcPts val="1600"/>
              </a:spcBef>
              <a:spcAft>
                <a:spcPts val="1600"/>
              </a:spcAft>
              <a:buNone/>
            </a:pPr>
            <a:r>
              <a:rPr lang="fr"/>
              <a:t>Les widgets qui n’ont pas été modifiés ou seulement déplacés sont servis depuis le cache</a:t>
            </a:r>
            <a:endParaRPr/>
          </a:p>
        </p:txBody>
      </p:sp>
      <p:pic>
        <p:nvPicPr>
          <p:cNvPr descr="new-logo-white.png" id="289" name="Google Shape;289;p47"/>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290" name="Google Shape;290;p47"/>
          <p:cNvPicPr preferRelativeResize="0"/>
          <p:nvPr/>
        </p:nvPicPr>
        <p:blipFill>
          <a:blip r:embed="rId4">
            <a:alphaModFix/>
          </a:blip>
          <a:stretch>
            <a:fillRect/>
          </a:stretch>
        </p:blipFill>
        <p:spPr>
          <a:xfrm>
            <a:off x="3297950" y="3790275"/>
            <a:ext cx="2662525" cy="1152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296" name="Google Shape;296;p4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Compatibilité</a:t>
            </a:r>
            <a:endParaRPr/>
          </a:p>
          <a:p>
            <a:pPr indent="0" lvl="0" marL="0" rtl="0" algn="l">
              <a:spcBef>
                <a:spcPts val="1600"/>
              </a:spcBef>
              <a:spcAft>
                <a:spcPts val="0"/>
              </a:spcAft>
              <a:buNone/>
            </a:pPr>
            <a:r>
              <a:rPr lang="fr"/>
              <a:t>Les widgets et le moteur de rendu font partie de l’application, il n’y a pas besoin de </a:t>
            </a:r>
            <a:r>
              <a:rPr lang="fr"/>
              <a:t>bibliothèques</a:t>
            </a:r>
            <a:r>
              <a:rPr lang="fr"/>
              <a:t> de compatibilité pour s’adapter à certaines plateformes</a:t>
            </a:r>
            <a:endParaRPr/>
          </a:p>
          <a:p>
            <a:pPr indent="0" lvl="0" marL="0" rtl="0" algn="l">
              <a:spcBef>
                <a:spcPts val="1600"/>
              </a:spcBef>
              <a:spcAft>
                <a:spcPts val="1600"/>
              </a:spcAft>
              <a:buNone/>
            </a:pPr>
            <a:r>
              <a:rPr lang="fr"/>
              <a:t>Les applications fonctionneront de la même manière quelque soit la version des OS</a:t>
            </a:r>
            <a:endParaRPr/>
          </a:p>
        </p:txBody>
      </p:sp>
      <p:pic>
        <p:nvPicPr>
          <p:cNvPr descr="new-logo-white.png" id="297" name="Google Shape;297;p4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303" name="Google Shape;303;p4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Autres avantages</a:t>
            </a:r>
            <a:endParaRPr/>
          </a:p>
          <a:p>
            <a:pPr indent="0" lvl="0" marL="0" rtl="0" algn="l">
              <a:spcBef>
                <a:spcPts val="1600"/>
              </a:spcBef>
              <a:spcAft>
                <a:spcPts val="0"/>
              </a:spcAft>
              <a:buNone/>
            </a:pPr>
            <a:r>
              <a:rPr lang="fr"/>
              <a:t>Dart possède un </a:t>
            </a:r>
            <a:r>
              <a:rPr lang="fr"/>
              <a:t>dépôt</a:t>
            </a:r>
            <a:r>
              <a:rPr lang="fr"/>
              <a:t> de paquets logiciels (pub)</a:t>
            </a:r>
            <a:endParaRPr/>
          </a:p>
          <a:p>
            <a:pPr indent="0" lvl="0" marL="0" rtl="0" algn="l">
              <a:spcBef>
                <a:spcPts val="1600"/>
              </a:spcBef>
              <a:spcAft>
                <a:spcPts val="1600"/>
              </a:spcAft>
              <a:buNone/>
            </a:pPr>
            <a:r>
              <a:rPr lang="fr"/>
              <a:t>Flutter est open source, même si Google ne le maintient pas assez rapidement, on peut toujours le faire</a:t>
            </a:r>
            <a:endParaRPr/>
          </a:p>
        </p:txBody>
      </p:sp>
      <p:pic>
        <p:nvPicPr>
          <p:cNvPr descr="new-logo-white.png" id="304" name="Google Shape;304;p49"/>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pic>
        <p:nvPicPr>
          <p:cNvPr descr="new-logo-white.png" id="310" name="Google Shape;310;p50"/>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311" name="Google Shape;311;p50"/>
          <p:cNvPicPr preferRelativeResize="0"/>
          <p:nvPr/>
        </p:nvPicPr>
        <p:blipFill>
          <a:blip r:embed="rId4">
            <a:alphaModFix/>
          </a:blip>
          <a:stretch>
            <a:fillRect/>
          </a:stretch>
        </p:blipFill>
        <p:spPr>
          <a:xfrm>
            <a:off x="895750" y="1304525"/>
            <a:ext cx="2071724" cy="3694575"/>
          </a:xfrm>
          <a:prstGeom prst="rect">
            <a:avLst/>
          </a:prstGeom>
          <a:noFill/>
          <a:ln>
            <a:noFill/>
          </a:ln>
        </p:spPr>
      </p:pic>
      <p:pic>
        <p:nvPicPr>
          <p:cNvPr id="312" name="Google Shape;312;p50"/>
          <p:cNvPicPr preferRelativeResize="0"/>
          <p:nvPr/>
        </p:nvPicPr>
        <p:blipFill>
          <a:blip r:embed="rId5">
            <a:alphaModFix/>
          </a:blip>
          <a:stretch>
            <a:fillRect/>
          </a:stretch>
        </p:blipFill>
        <p:spPr>
          <a:xfrm>
            <a:off x="3367649" y="1304525"/>
            <a:ext cx="2077793" cy="3694575"/>
          </a:xfrm>
          <a:prstGeom prst="rect">
            <a:avLst/>
          </a:prstGeom>
          <a:noFill/>
          <a:ln>
            <a:noFill/>
          </a:ln>
        </p:spPr>
      </p:pic>
      <p:pic>
        <p:nvPicPr>
          <p:cNvPr id="313" name="Google Shape;313;p50"/>
          <p:cNvPicPr preferRelativeResize="0"/>
          <p:nvPr/>
        </p:nvPicPr>
        <p:blipFill>
          <a:blip r:embed="rId6">
            <a:alphaModFix/>
          </a:blip>
          <a:stretch>
            <a:fillRect/>
          </a:stretch>
        </p:blipFill>
        <p:spPr>
          <a:xfrm>
            <a:off x="5845627" y="1304525"/>
            <a:ext cx="2309110" cy="3694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Dart</a:t>
            </a:r>
            <a:endParaRPr/>
          </a:p>
        </p:txBody>
      </p:sp>
      <p:sp>
        <p:nvSpPr>
          <p:cNvPr id="319" name="Google Shape;319;p5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Suivez le code Lab ci-dessous et lisez les 2 articles ci-dessous: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320" name="Google Shape;320;p51"/>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321" name="Google Shape;321;p51"/>
          <p:cNvSpPr/>
          <p:nvPr/>
        </p:nvSpPr>
        <p:spPr>
          <a:xfrm>
            <a:off x="440925" y="1923050"/>
            <a:ext cx="8066100" cy="25026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152400" marR="152400" rtl="0" algn="l">
              <a:lnSpc>
                <a:spcPct val="14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152400" marR="152400" rtl="0" algn="l">
              <a:lnSpc>
                <a:spcPct val="14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152400" marR="152400" rtl="0" algn="l">
              <a:lnSpc>
                <a:spcPct val="145000"/>
              </a:lnSpc>
              <a:spcBef>
                <a:spcPts val="0"/>
              </a:spcBef>
              <a:spcAft>
                <a:spcPts val="0"/>
              </a:spcAft>
              <a:buNone/>
            </a:pPr>
            <a:r>
              <a:rPr lang="fr" sz="1600" u="sng">
                <a:solidFill>
                  <a:schemeClr val="hlink"/>
                </a:solidFill>
                <a:highlight>
                  <a:srgbClr val="F6F8FA"/>
                </a:highlight>
                <a:latin typeface="Verdana"/>
                <a:ea typeface="Verdana"/>
                <a:cs typeface="Verdana"/>
                <a:sym typeface="Verdana"/>
                <a:hlinkClick r:id="rId4"/>
              </a:rPr>
              <a:t>https://codelabs.developers.google.com/codelabs/from-java-to-dart</a:t>
            </a:r>
            <a:endParaRPr sz="1600">
              <a:solidFill>
                <a:srgbClr val="24292E"/>
              </a:solidFill>
              <a:highlight>
                <a:srgbClr val="F6F8FA"/>
              </a:highlight>
              <a:latin typeface="Verdana"/>
              <a:ea typeface="Verdana"/>
              <a:cs typeface="Verdana"/>
              <a:sym typeface="Verdana"/>
            </a:endParaRPr>
          </a:p>
          <a:p>
            <a:pPr indent="0" lvl="0" marL="152400" marR="152400" rtl="0" algn="l">
              <a:lnSpc>
                <a:spcPct val="145000"/>
              </a:lnSpc>
              <a:spcBef>
                <a:spcPts val="0"/>
              </a:spcBef>
              <a:spcAft>
                <a:spcPts val="0"/>
              </a:spcAft>
              <a:buNone/>
            </a:pPr>
            <a:r>
              <a:rPr lang="fr" sz="1600" u="sng">
                <a:solidFill>
                  <a:schemeClr val="hlink"/>
                </a:solidFill>
                <a:highlight>
                  <a:srgbClr val="F6F8FA"/>
                </a:highlight>
                <a:latin typeface="Verdana"/>
                <a:ea typeface="Verdana"/>
                <a:cs typeface="Verdana"/>
                <a:sym typeface="Verdana"/>
                <a:hlinkClick r:id="rId5"/>
              </a:rPr>
              <a:t>https://news.dartlang.org/2012/02/method-cascades-in-dart-posted-by-gilad.html</a:t>
            </a:r>
            <a:endParaRPr sz="1600">
              <a:solidFill>
                <a:srgbClr val="24292E"/>
              </a:solidFill>
              <a:highlight>
                <a:srgbClr val="F6F8FA"/>
              </a:highlight>
              <a:latin typeface="Verdana"/>
              <a:ea typeface="Verdana"/>
              <a:cs typeface="Verdana"/>
              <a:sym typeface="Verdana"/>
            </a:endParaRPr>
          </a:p>
          <a:p>
            <a:pPr indent="0" lvl="0" marL="152400" marR="152400" rtl="0" algn="l">
              <a:lnSpc>
                <a:spcPct val="145000"/>
              </a:lnSpc>
              <a:spcBef>
                <a:spcPts val="0"/>
              </a:spcBef>
              <a:spcAft>
                <a:spcPts val="0"/>
              </a:spcAft>
              <a:buNone/>
            </a:pPr>
            <a:r>
              <a:rPr lang="fr" sz="1600" u="sng">
                <a:solidFill>
                  <a:schemeClr val="hlink"/>
                </a:solidFill>
                <a:highlight>
                  <a:srgbClr val="F6F8FA"/>
                </a:highlight>
                <a:latin typeface="Verdana"/>
                <a:ea typeface="Verdana"/>
                <a:cs typeface="Verdana"/>
                <a:sym typeface="Verdana"/>
                <a:hlinkClick r:id="rId6"/>
              </a:rPr>
              <a:t>https://news.dartlang.org/2015/08/dart-112-released-with-null-aware.html</a:t>
            </a:r>
            <a:endParaRPr sz="1600">
              <a:solidFill>
                <a:srgbClr val="24292E"/>
              </a:solidFill>
              <a:highlight>
                <a:srgbClr val="F6F8FA"/>
              </a:highlight>
              <a:latin typeface="Verdana"/>
              <a:ea typeface="Verdana"/>
              <a:cs typeface="Verdana"/>
              <a:sym typeface="Verdana"/>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Installation</a:t>
            </a:r>
            <a:endParaRPr/>
          </a:p>
        </p:txBody>
      </p:sp>
      <p:sp>
        <p:nvSpPr>
          <p:cNvPr id="327" name="Google Shape;327;p5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Suivez le guide selon votre OS à l’adresse ci-dessous: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328" name="Google Shape;328;p52"/>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329" name="Google Shape;329;p52"/>
          <p:cNvSpPr/>
          <p:nvPr/>
        </p:nvSpPr>
        <p:spPr>
          <a:xfrm>
            <a:off x="440925" y="2400300"/>
            <a:ext cx="8066100" cy="951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152400" marR="152400" rtl="0" algn="l">
              <a:lnSpc>
                <a:spcPct val="145000"/>
              </a:lnSpc>
              <a:spcBef>
                <a:spcPts val="0"/>
              </a:spcBef>
              <a:spcAft>
                <a:spcPts val="0"/>
              </a:spcAft>
              <a:buNone/>
            </a:pPr>
            <a:r>
              <a:rPr lang="fr" sz="1800">
                <a:solidFill>
                  <a:srgbClr val="24292E"/>
                </a:solidFill>
                <a:highlight>
                  <a:srgbClr val="F6F8FA"/>
                </a:highlight>
                <a:latin typeface="Verdana"/>
                <a:ea typeface="Verdana"/>
                <a:cs typeface="Verdana"/>
                <a:sym typeface="Verdana"/>
              </a:rPr>
              <a:t>https://flutter.io/get-started/install/</a:t>
            </a:r>
            <a:endParaRPr sz="18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Installation</a:t>
            </a:r>
            <a:endParaRPr/>
          </a:p>
        </p:txBody>
      </p:sp>
      <p:sp>
        <p:nvSpPr>
          <p:cNvPr id="335" name="Google Shape;335;p5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termine l’installation en installant deux plugins pour IntelliJ</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336" name="Google Shape;336;p53"/>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337" name="Google Shape;337;p53"/>
          <p:cNvSpPr/>
          <p:nvPr/>
        </p:nvSpPr>
        <p:spPr>
          <a:xfrm>
            <a:off x="440925" y="2400300"/>
            <a:ext cx="8066100" cy="5652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152400" marR="152400" rtl="0" algn="l">
              <a:lnSpc>
                <a:spcPct val="145000"/>
              </a:lnSpc>
              <a:spcBef>
                <a:spcPts val="0"/>
              </a:spcBef>
              <a:spcAft>
                <a:spcPts val="0"/>
              </a:spcAft>
              <a:buNone/>
            </a:pPr>
            <a:r>
              <a:rPr lang="fr" sz="1000">
                <a:solidFill>
                  <a:srgbClr val="24292E"/>
                </a:solidFill>
                <a:highlight>
                  <a:srgbClr val="F6F8FA"/>
                </a:highlight>
                <a:latin typeface="Verdana"/>
                <a:ea typeface="Verdana"/>
                <a:cs typeface="Verdana"/>
                <a:sym typeface="Verdana"/>
              </a:rPr>
              <a:t>https://flutter.io/get-started/editor/#androidstudio</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38" name="Google Shape;138;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Flutter</a:t>
            </a:r>
            <a:r>
              <a:rPr lang="fr"/>
              <a:t> est un framework de développement d’applications mobiles</a:t>
            </a:r>
            <a:endParaRPr/>
          </a:p>
          <a:p>
            <a:pPr indent="0" lvl="0" marL="0" rtl="0" algn="l">
              <a:spcBef>
                <a:spcPts val="1600"/>
              </a:spcBef>
              <a:spcAft>
                <a:spcPts val="0"/>
              </a:spcAft>
              <a:buNone/>
            </a:pPr>
            <a:r>
              <a:rPr lang="fr"/>
              <a:t>Proposé en Open Source par Google</a:t>
            </a:r>
            <a:endParaRPr/>
          </a:p>
          <a:p>
            <a:pPr indent="0" lvl="0" marL="0" rtl="0" algn="l">
              <a:spcBef>
                <a:spcPts val="1600"/>
              </a:spcBef>
              <a:spcAft>
                <a:spcPts val="0"/>
              </a:spcAft>
              <a:buNone/>
            </a:pPr>
            <a:r>
              <a:rPr lang="fr"/>
              <a:t>Moyen unifié de développer des applications pour Android et IOS à partir d’un code commun</a:t>
            </a:r>
            <a:endParaRPr/>
          </a:p>
          <a:p>
            <a:pPr indent="0" lvl="0" marL="0" rtl="0" algn="l">
              <a:spcBef>
                <a:spcPts val="1600"/>
              </a:spcBef>
              <a:spcAft>
                <a:spcPts val="0"/>
              </a:spcAft>
              <a:buNone/>
            </a:pPr>
            <a:r>
              <a:rPr lang="fr"/>
              <a:t>Simplifie la gestion de compatibilité entre version d’OS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139" name="Google Shape;139;p27"/>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43" name="Google Shape;343;p54"/>
          <p:cNvSpPr txBox="1"/>
          <p:nvPr>
            <p:ph idx="1" type="body"/>
          </p:nvPr>
        </p:nvSpPr>
        <p:spPr>
          <a:xfrm>
            <a:off x="387900" y="1270649"/>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Voici le code minimal d’une application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344" name="Google Shape;344;p54"/>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345" name="Google Shape;345;p54"/>
          <p:cNvSpPr/>
          <p:nvPr/>
        </p:nvSpPr>
        <p:spPr>
          <a:xfrm>
            <a:off x="478775" y="1813025"/>
            <a:ext cx="8066100" cy="29745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127000" marR="127000" rtl="0" algn="l">
              <a:lnSpc>
                <a:spcPct val="150000"/>
              </a:lnSpc>
              <a:spcBef>
                <a:spcPts val="500"/>
              </a:spcBef>
              <a:spcAft>
                <a:spcPts val="0"/>
              </a:spcAft>
              <a:buNone/>
            </a:pPr>
            <a:r>
              <a:rPr lang="fr" sz="1000">
                <a:solidFill>
                  <a:srgbClr val="0077AA"/>
                </a:solidFill>
                <a:highlight>
                  <a:srgbClr val="F5F2F0"/>
                </a:highlight>
                <a:latin typeface="Verdana"/>
                <a:ea typeface="Verdana"/>
                <a:cs typeface="Verdana"/>
                <a:sym typeface="Verdana"/>
              </a:rPr>
              <a:t>import</a:t>
            </a:r>
            <a:r>
              <a:rPr lang="fr" sz="1000">
                <a:highlight>
                  <a:srgbClr val="F5F2F0"/>
                </a:highlight>
                <a:latin typeface="Verdana"/>
                <a:ea typeface="Verdana"/>
                <a:cs typeface="Verdana"/>
                <a:sym typeface="Verdana"/>
              </a:rPr>
              <a:t> </a:t>
            </a:r>
            <a:r>
              <a:rPr lang="fr" sz="1000">
                <a:solidFill>
                  <a:srgbClr val="669900"/>
                </a:solidFill>
                <a:highlight>
                  <a:srgbClr val="F5F2F0"/>
                </a:highlight>
                <a:latin typeface="Verdana"/>
                <a:ea typeface="Verdana"/>
                <a:cs typeface="Verdana"/>
                <a:sym typeface="Verdana"/>
              </a:rPr>
              <a:t>'package:flutter/material.dart'</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br>
              <a:rPr lang="fr" sz="1000">
                <a:highlight>
                  <a:srgbClr val="F5F2F0"/>
                </a:highlight>
                <a:latin typeface="Verdana"/>
                <a:ea typeface="Verdana"/>
                <a:cs typeface="Verdana"/>
                <a:sym typeface="Verdana"/>
              </a:rPr>
            </a:br>
            <a:r>
              <a:rPr lang="fr" sz="1000">
                <a:solidFill>
                  <a:srgbClr val="0077AA"/>
                </a:solidFill>
                <a:highlight>
                  <a:srgbClr val="F5F2F0"/>
                </a:highlight>
                <a:latin typeface="Verdana"/>
                <a:ea typeface="Verdana"/>
                <a:cs typeface="Verdana"/>
                <a:sym typeface="Verdana"/>
              </a:rPr>
              <a:t>void</a:t>
            </a:r>
            <a:r>
              <a:rPr lang="fr" sz="1000">
                <a:highlight>
                  <a:srgbClr val="F5F2F0"/>
                </a:highlight>
                <a:latin typeface="Verdana"/>
                <a:ea typeface="Verdana"/>
                <a:cs typeface="Verdana"/>
                <a:sym typeface="Verdana"/>
              </a:rPr>
              <a:t> </a:t>
            </a:r>
            <a:r>
              <a:rPr lang="fr" sz="1000">
                <a:solidFill>
                  <a:srgbClr val="DD4A68"/>
                </a:solidFill>
                <a:highlight>
                  <a:srgbClr val="F5F2F0"/>
                </a:highlight>
                <a:latin typeface="Verdana"/>
                <a:ea typeface="Verdana"/>
                <a:cs typeface="Verdana"/>
                <a:sym typeface="Verdana"/>
              </a:rPr>
              <a:t>main</a:t>
            </a:r>
            <a:r>
              <a:rPr lang="fr" sz="1000">
                <a:solidFill>
                  <a:srgbClr val="999999"/>
                </a:solidFill>
                <a:highlight>
                  <a:srgbClr val="F5F2F0"/>
                </a:highlight>
                <a:latin typeface="Verdana"/>
                <a:ea typeface="Verdana"/>
                <a:cs typeface="Verdana"/>
                <a:sym typeface="Verdana"/>
              </a:rPr>
              <a:t>()</a:t>
            </a:r>
            <a:r>
              <a:rPr lang="fr" sz="1000">
                <a:highlight>
                  <a:srgbClr val="F5F2F0"/>
                </a:highlight>
                <a:latin typeface="Verdana"/>
                <a:ea typeface="Verdana"/>
                <a:cs typeface="Verdana"/>
                <a:sym typeface="Verdana"/>
              </a:rPr>
              <a:t> </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DD4A68"/>
                </a:solidFill>
                <a:highlight>
                  <a:srgbClr val="F5F2F0"/>
                </a:highlight>
                <a:latin typeface="Verdana"/>
                <a:ea typeface="Verdana"/>
                <a:cs typeface="Verdana"/>
                <a:sym typeface="Verdana"/>
              </a:rPr>
              <a:t>runApp</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0077AA"/>
                </a:solidFill>
                <a:highlight>
                  <a:srgbClr val="F5F2F0"/>
                </a:highlight>
                <a:latin typeface="Verdana"/>
                <a:ea typeface="Verdana"/>
                <a:cs typeface="Verdana"/>
                <a:sym typeface="Verdana"/>
              </a:rPr>
              <a:t>new</a:t>
            </a:r>
            <a:r>
              <a:rPr lang="fr" sz="1000">
                <a:highlight>
                  <a:srgbClr val="F5F2F0"/>
                </a:highlight>
                <a:latin typeface="Verdana"/>
                <a:ea typeface="Verdana"/>
                <a:cs typeface="Verdana"/>
                <a:sym typeface="Verdana"/>
              </a:rPr>
              <a:t> Center</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child</a:t>
            </a:r>
            <a:r>
              <a:rPr lang="fr" sz="1000">
                <a:solidFill>
                  <a:srgbClr val="999999"/>
                </a:solidFill>
                <a:highlight>
                  <a:srgbClr val="F5F2F0"/>
                </a:highlight>
                <a:latin typeface="Verdana"/>
                <a:ea typeface="Verdana"/>
                <a:cs typeface="Verdana"/>
                <a:sym typeface="Verdana"/>
              </a:rPr>
              <a:t>:</a:t>
            </a:r>
            <a:r>
              <a:rPr lang="fr" sz="1000">
                <a:highlight>
                  <a:srgbClr val="F5F2F0"/>
                </a:highlight>
                <a:latin typeface="Verdana"/>
                <a:ea typeface="Verdana"/>
                <a:cs typeface="Verdana"/>
                <a:sym typeface="Verdana"/>
              </a:rPr>
              <a:t> </a:t>
            </a:r>
            <a:r>
              <a:rPr lang="fr" sz="1000">
                <a:solidFill>
                  <a:srgbClr val="0077AA"/>
                </a:solidFill>
                <a:highlight>
                  <a:srgbClr val="F5F2F0"/>
                </a:highlight>
                <a:latin typeface="Verdana"/>
                <a:ea typeface="Verdana"/>
                <a:cs typeface="Verdana"/>
                <a:sym typeface="Verdana"/>
              </a:rPr>
              <a:t>new</a:t>
            </a:r>
            <a:r>
              <a:rPr lang="fr" sz="1000">
                <a:highlight>
                  <a:srgbClr val="F5F2F0"/>
                </a:highlight>
                <a:latin typeface="Verdana"/>
                <a:ea typeface="Verdana"/>
                <a:cs typeface="Verdana"/>
                <a:sym typeface="Verdana"/>
              </a:rPr>
              <a:t> Text</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669900"/>
                </a:solidFill>
                <a:highlight>
                  <a:srgbClr val="F5F2F0"/>
                </a:highlight>
                <a:latin typeface="Verdana"/>
                <a:ea typeface="Verdana"/>
                <a:cs typeface="Verdana"/>
                <a:sym typeface="Verdana"/>
              </a:rPr>
              <a:t>'Hello, world!'</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textDirection</a:t>
            </a:r>
            <a:r>
              <a:rPr lang="fr" sz="1000">
                <a:solidFill>
                  <a:srgbClr val="999999"/>
                </a:solidFill>
                <a:highlight>
                  <a:srgbClr val="F5F2F0"/>
                </a:highlight>
                <a:latin typeface="Verdana"/>
                <a:ea typeface="Verdana"/>
                <a:cs typeface="Verdana"/>
                <a:sym typeface="Verdana"/>
              </a:rPr>
              <a:t>:</a:t>
            </a:r>
            <a:r>
              <a:rPr lang="fr" sz="1000">
                <a:highlight>
                  <a:srgbClr val="F5F2F0"/>
                </a:highlight>
                <a:latin typeface="Verdana"/>
                <a:ea typeface="Verdana"/>
                <a:cs typeface="Verdana"/>
                <a:sym typeface="Verdana"/>
              </a:rPr>
              <a:t> TextDirection</a:t>
            </a:r>
            <a:r>
              <a:rPr lang="fr" sz="1000">
                <a:solidFill>
                  <a:srgbClr val="999999"/>
                </a:solidFill>
                <a:highlight>
                  <a:srgbClr val="F5F2F0"/>
                </a:highlight>
                <a:latin typeface="Verdana"/>
                <a:ea typeface="Verdana"/>
                <a:cs typeface="Verdana"/>
                <a:sym typeface="Verdana"/>
              </a:rPr>
              <a:t>.</a:t>
            </a:r>
            <a:r>
              <a:rPr lang="fr" sz="1000">
                <a:highlight>
                  <a:srgbClr val="F5F2F0"/>
                </a:highlight>
                <a:latin typeface="Verdana"/>
                <a:ea typeface="Verdana"/>
                <a:cs typeface="Verdana"/>
                <a:sym typeface="Verdana"/>
              </a:rPr>
              <a:t>ltr</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highlight>
                  <a:srgbClr val="F5F2F0"/>
                </a:highlight>
                <a:latin typeface="Verdana"/>
                <a:ea typeface="Verdana"/>
                <a:cs typeface="Verdana"/>
                <a:sym typeface="Verdana"/>
              </a:rPr>
              <a:t>  </a:t>
            </a:r>
            <a:r>
              <a:rPr lang="fr" sz="1000">
                <a:solidFill>
                  <a:srgbClr val="999999"/>
                </a:solidFill>
                <a:highlight>
                  <a:srgbClr val="F5F2F0"/>
                </a:highlight>
                <a:latin typeface="Verdana"/>
                <a:ea typeface="Verdana"/>
                <a:cs typeface="Verdana"/>
                <a:sym typeface="Verdana"/>
              </a:rPr>
              <a:t>);</a:t>
            </a:r>
            <a:br>
              <a:rPr lang="fr" sz="1000">
                <a:highlight>
                  <a:srgbClr val="F5F2F0"/>
                </a:highlight>
                <a:latin typeface="Verdana"/>
                <a:ea typeface="Verdana"/>
                <a:cs typeface="Verdana"/>
                <a:sym typeface="Verdana"/>
              </a:rPr>
            </a:br>
            <a:r>
              <a:rPr lang="fr" sz="1000">
                <a:solidFill>
                  <a:srgbClr val="999999"/>
                </a:solidFill>
                <a:highlight>
                  <a:srgbClr val="F5F2F0"/>
                </a:highlight>
                <a:latin typeface="Verdana"/>
                <a:ea typeface="Verdana"/>
                <a:cs typeface="Verdana"/>
                <a:sym typeface="Verdana"/>
              </a:rPr>
              <a:t>}</a:t>
            </a:r>
            <a:endParaRPr sz="1000">
              <a:solidFill>
                <a:srgbClr val="999999"/>
              </a:solidFill>
              <a:highlight>
                <a:srgbClr val="F5F2F0"/>
              </a:highlight>
              <a:latin typeface="Verdana"/>
              <a:ea typeface="Verdana"/>
              <a:cs typeface="Verdana"/>
              <a:sym typeface="Verdana"/>
            </a:endParaRPr>
          </a:p>
          <a:p>
            <a:pPr indent="0" lvl="0" marL="0" rtl="0" algn="l">
              <a:lnSpc>
                <a:spcPct val="150000"/>
              </a:lnSpc>
              <a:spcBef>
                <a:spcPts val="500"/>
              </a:spcBef>
              <a:spcAft>
                <a:spcPts val="0"/>
              </a:spcAft>
              <a:buNone/>
            </a:pPr>
            <a:r>
              <a:t/>
            </a:r>
            <a:endParaRPr b="1" sz="8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51" name="Google Shape;351;p5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Flutter possède des composants de base, par exemple</a:t>
            </a:r>
            <a:endParaRPr/>
          </a:p>
          <a:p>
            <a:pPr indent="0" lvl="0" marL="0" rtl="0" algn="l">
              <a:spcBef>
                <a:spcPts val="1600"/>
              </a:spcBef>
              <a:spcAft>
                <a:spcPts val="0"/>
              </a:spcAft>
              <a:buNone/>
            </a:pPr>
            <a:r>
              <a:rPr lang="fr"/>
              <a:t>Text</a:t>
            </a:r>
            <a:endParaRPr/>
          </a:p>
          <a:p>
            <a:pPr indent="0" lvl="0" marL="0" rtl="0" algn="l">
              <a:spcBef>
                <a:spcPts val="1600"/>
              </a:spcBef>
              <a:spcAft>
                <a:spcPts val="0"/>
              </a:spcAft>
              <a:buNone/>
            </a:pPr>
            <a:r>
              <a:rPr lang="fr"/>
              <a:t>Row, Column</a:t>
            </a:r>
            <a:endParaRPr/>
          </a:p>
          <a:p>
            <a:pPr indent="0" lvl="0" marL="0" rtl="0" algn="l">
              <a:spcBef>
                <a:spcPts val="1600"/>
              </a:spcBef>
              <a:spcAft>
                <a:spcPts val="0"/>
              </a:spcAft>
              <a:buNone/>
            </a:pPr>
            <a:r>
              <a:rPr lang="fr"/>
              <a:t>Container</a:t>
            </a:r>
            <a:endParaRPr/>
          </a:p>
          <a:p>
            <a:pPr indent="0" lvl="0" marL="0" rtl="0" algn="l">
              <a:spcBef>
                <a:spcPts val="1600"/>
              </a:spcBef>
              <a:spcAft>
                <a:spcPts val="0"/>
              </a:spcAft>
              <a:buNone/>
            </a:pPr>
            <a:r>
              <a:rPr lang="fr"/>
              <a:t>On peut aussi utiliser des composants spécifiques (MaterialDesign / Cupertino)</a:t>
            </a:r>
            <a:endParaRPr/>
          </a:p>
          <a:p>
            <a:pPr indent="0" lvl="0" marL="0" rtl="0" algn="l">
              <a:spcBef>
                <a:spcPts val="1600"/>
              </a:spcBef>
              <a:spcAft>
                <a:spcPts val="0"/>
              </a:spcAft>
              <a:buNone/>
            </a:pPr>
            <a:r>
              <a:rPr lang="fr"/>
              <a:t>Exemples de code sur </a:t>
            </a:r>
            <a:r>
              <a:rPr lang="fr">
                <a:solidFill>
                  <a:srgbClr val="FFFFFF"/>
                </a:solidFill>
              </a:rPr>
              <a:t>https://flutter.io/widgets-intro/</a:t>
            </a:r>
            <a:endParaRPr/>
          </a:p>
          <a:p>
            <a:pPr indent="0" lvl="0" marL="0" rtl="0" algn="l">
              <a:spcBef>
                <a:spcPts val="1600"/>
              </a:spcBef>
              <a:spcAft>
                <a:spcPts val="1600"/>
              </a:spcAft>
              <a:buNone/>
            </a:pPr>
            <a:r>
              <a:t/>
            </a:r>
            <a:endParaRPr/>
          </a:p>
        </p:txBody>
      </p:sp>
      <p:pic>
        <p:nvPicPr>
          <p:cNvPr descr="new-logo-white.png" id="352" name="Google Shape;352;p55"/>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58" name="Google Shape;358;p5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Notion de Widgets</a:t>
            </a:r>
            <a:endParaRPr b="1"/>
          </a:p>
          <a:p>
            <a:pPr indent="0" lvl="0" marL="0" rtl="0" algn="l">
              <a:spcBef>
                <a:spcPts val="1600"/>
              </a:spcBef>
              <a:spcAft>
                <a:spcPts val="0"/>
              </a:spcAft>
              <a:buNone/>
            </a:pPr>
            <a:r>
              <a:rPr lang="fr"/>
              <a:t>Presque tout est Widget</a:t>
            </a:r>
            <a:endParaRPr/>
          </a:p>
          <a:p>
            <a:pPr indent="0" lvl="0" marL="0" rtl="0" algn="l">
              <a:spcBef>
                <a:spcPts val="1600"/>
              </a:spcBef>
              <a:spcAft>
                <a:spcPts val="0"/>
              </a:spcAft>
              <a:buNone/>
            </a:pPr>
            <a:r>
              <a:rPr lang="fr"/>
              <a:t>Un Widget peut être associé à un composant visuel ou un composant qui interagit avec l’aspect visuel de l’application</a:t>
            </a:r>
            <a:endParaRPr/>
          </a:p>
          <a:p>
            <a:pPr indent="0" lvl="0" marL="0" rtl="0" algn="l">
              <a:spcBef>
                <a:spcPts val="1600"/>
              </a:spcBef>
              <a:spcAft>
                <a:spcPts val="1600"/>
              </a:spcAft>
              <a:buNone/>
            </a:pPr>
            <a:r>
              <a:t/>
            </a:r>
            <a:endParaRPr/>
          </a:p>
        </p:txBody>
      </p:sp>
      <p:pic>
        <p:nvPicPr>
          <p:cNvPr descr="new-logo-white.png" id="359" name="Google Shape;359;p5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65" name="Google Shape;365;p5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Notion d’arborescence Widgets</a:t>
            </a:r>
            <a:endParaRPr b="1"/>
          </a:p>
          <a:p>
            <a:pPr indent="0" lvl="0" marL="0" rtl="0" algn="l">
              <a:spcBef>
                <a:spcPts val="1600"/>
              </a:spcBef>
              <a:spcAft>
                <a:spcPts val="0"/>
              </a:spcAft>
              <a:buNone/>
            </a:pPr>
            <a:r>
              <a:rPr lang="fr"/>
              <a:t>Ils sont organisés sous forme d’arbre (tree)</a:t>
            </a:r>
            <a:endParaRPr/>
          </a:p>
          <a:p>
            <a:pPr indent="0" lvl="0" marL="0" rtl="0" algn="l">
              <a:spcBef>
                <a:spcPts val="1600"/>
              </a:spcBef>
              <a:spcAft>
                <a:spcPts val="0"/>
              </a:spcAft>
              <a:buNone/>
            </a:pPr>
            <a:r>
              <a:rPr lang="fr"/>
              <a:t>Un Widget parent contient d’autres Widgets qui sont appelés Widgets enfants</a:t>
            </a:r>
            <a:endParaRPr/>
          </a:p>
          <a:p>
            <a:pPr indent="0" lvl="0" marL="0" rtl="0" algn="l">
              <a:spcBef>
                <a:spcPts val="1600"/>
              </a:spcBef>
              <a:spcAft>
                <a:spcPts val="1600"/>
              </a:spcAft>
              <a:buNone/>
            </a:pPr>
            <a:r>
              <a:t/>
            </a:r>
            <a:endParaRPr/>
          </a:p>
        </p:txBody>
      </p:sp>
      <p:pic>
        <p:nvPicPr>
          <p:cNvPr descr="new-logo-white.png" id="366" name="Google Shape;366;p57"/>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pic>
        <p:nvPicPr>
          <p:cNvPr descr="new-logo-white.png" id="372" name="Google Shape;372;p58"/>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373" name="Google Shape;373;p58"/>
          <p:cNvPicPr preferRelativeResize="0"/>
          <p:nvPr/>
        </p:nvPicPr>
        <p:blipFill>
          <a:blip r:embed="rId4">
            <a:alphaModFix/>
          </a:blip>
          <a:stretch>
            <a:fillRect/>
          </a:stretch>
        </p:blipFill>
        <p:spPr>
          <a:xfrm>
            <a:off x="2488577" y="965700"/>
            <a:ext cx="3809601" cy="4075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79" name="Google Shape;379;p5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Notion de Context</a:t>
            </a:r>
            <a:endParaRPr b="1"/>
          </a:p>
          <a:p>
            <a:pPr indent="0" lvl="0" marL="0" rtl="0" algn="l">
              <a:spcBef>
                <a:spcPts val="1600"/>
              </a:spcBef>
              <a:spcAft>
                <a:spcPts val="0"/>
              </a:spcAft>
              <a:buNone/>
            </a:pPr>
            <a:r>
              <a:rPr lang="fr"/>
              <a:t>Un </a:t>
            </a:r>
            <a:r>
              <a:rPr b="1" lang="fr"/>
              <a:t>context</a:t>
            </a:r>
            <a:r>
              <a:rPr lang="fr"/>
              <a:t> est une référence à l’emplacement d’un Widget dans l’arborescence de tous les Widgets qui sont construits</a:t>
            </a:r>
            <a:endParaRPr/>
          </a:p>
          <a:p>
            <a:pPr indent="0" lvl="0" marL="0" rtl="0" algn="l">
              <a:spcBef>
                <a:spcPts val="1600"/>
              </a:spcBef>
              <a:spcAft>
                <a:spcPts val="0"/>
              </a:spcAft>
              <a:buNone/>
            </a:pPr>
            <a:r>
              <a:rPr lang="fr"/>
              <a:t>Un context n’est lié qu’à un seul Widget</a:t>
            </a:r>
            <a:endParaRPr/>
          </a:p>
          <a:p>
            <a:pPr indent="0" lvl="0" marL="0" rtl="0" algn="l">
              <a:spcBef>
                <a:spcPts val="1600"/>
              </a:spcBef>
              <a:spcAft>
                <a:spcPts val="0"/>
              </a:spcAft>
              <a:buNone/>
            </a:pPr>
            <a:r>
              <a:rPr lang="fr"/>
              <a:t>Si un widget ‘A’ contient des widgets enfants, le context de widget ‘A’ deviendra le context parent de tous les enfants directs </a:t>
            </a:r>
            <a:endParaRPr/>
          </a:p>
          <a:p>
            <a:pPr indent="0" lvl="0" marL="0" rtl="0" algn="l">
              <a:spcBef>
                <a:spcPts val="1600"/>
              </a:spcBef>
              <a:spcAft>
                <a:spcPts val="1600"/>
              </a:spcAft>
              <a:buNone/>
            </a:pPr>
            <a:r>
              <a:t/>
            </a:r>
            <a:endParaRPr/>
          </a:p>
        </p:txBody>
      </p:sp>
      <p:pic>
        <p:nvPicPr>
          <p:cNvPr descr="new-logo-white.png" id="380" name="Google Shape;380;p59"/>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386" name="Google Shape;386;p6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Notion de Context</a:t>
            </a:r>
            <a:endParaRPr b="1"/>
          </a:p>
          <a:p>
            <a:pPr indent="0" lvl="0" marL="0" rtl="0" algn="l">
              <a:spcBef>
                <a:spcPts val="1600"/>
              </a:spcBef>
              <a:spcAft>
                <a:spcPts val="0"/>
              </a:spcAft>
              <a:buNone/>
            </a:pPr>
            <a:r>
              <a:rPr b="1" lang="fr"/>
              <a:t>Les contextes sont liés</a:t>
            </a:r>
            <a:r>
              <a:rPr lang="fr"/>
              <a:t> et eux aussi composent une arborescence de contextes (relation parent-enfants)</a:t>
            </a:r>
            <a:endParaRPr/>
          </a:p>
          <a:p>
            <a:pPr indent="0" lvl="0" marL="0" rtl="0" algn="l">
              <a:spcBef>
                <a:spcPts val="1600"/>
              </a:spcBef>
              <a:spcAft>
                <a:spcPts val="1600"/>
              </a:spcAft>
              <a:buNone/>
            </a:pPr>
            <a:r>
              <a:rPr lang="fr"/>
              <a:t>Pour illustrer cette notion, on peut reprendre l’arborescence précédente, chaque couleur représente un context</a:t>
            </a:r>
            <a:endParaRPr/>
          </a:p>
        </p:txBody>
      </p:sp>
      <p:pic>
        <p:nvPicPr>
          <p:cNvPr descr="new-logo-white.png" id="387" name="Google Shape;387;p60"/>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pic>
        <p:nvPicPr>
          <p:cNvPr descr="new-logo-white.png" id="393" name="Google Shape;393;p61"/>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394" name="Google Shape;394;p61"/>
          <p:cNvPicPr preferRelativeResize="0"/>
          <p:nvPr/>
        </p:nvPicPr>
        <p:blipFill>
          <a:blip r:embed="rId4">
            <a:alphaModFix/>
          </a:blip>
          <a:stretch>
            <a:fillRect/>
          </a:stretch>
        </p:blipFill>
        <p:spPr>
          <a:xfrm>
            <a:off x="2698500" y="1296525"/>
            <a:ext cx="3678488" cy="3694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00" name="Google Shape;400;p6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Context Visibility</a:t>
            </a:r>
            <a:endParaRPr b="1"/>
          </a:p>
          <a:p>
            <a:pPr indent="0" lvl="0" marL="0" rtl="0" algn="l">
              <a:spcBef>
                <a:spcPts val="1600"/>
              </a:spcBef>
              <a:spcAft>
                <a:spcPts val="0"/>
              </a:spcAft>
              <a:buNone/>
            </a:pPr>
            <a:r>
              <a:rPr lang="fr"/>
              <a:t>Quelque chose n’est visible que dans son propre contexte ou dans celui de ses parents</a:t>
            </a:r>
            <a:endParaRPr/>
          </a:p>
          <a:p>
            <a:pPr indent="0" lvl="0" marL="0" rtl="0" algn="l">
              <a:spcBef>
                <a:spcPts val="1600"/>
              </a:spcBef>
              <a:spcAft>
                <a:spcPts val="1600"/>
              </a:spcAft>
              <a:buNone/>
            </a:pPr>
            <a:r>
              <a:rPr lang="fr"/>
              <a:t>À partir d’un context enfant, on peut donc retrouver un widget ancêtre</a:t>
            </a:r>
            <a:endParaRPr b="1"/>
          </a:p>
        </p:txBody>
      </p:sp>
      <p:pic>
        <p:nvPicPr>
          <p:cNvPr descr="new-logo-white.png" id="401" name="Google Shape;401;p62"/>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6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07" name="Google Shape;407;p6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Context Visibility</a:t>
            </a:r>
            <a:endParaRPr b="1"/>
          </a:p>
          <a:p>
            <a:pPr indent="0" lvl="0" marL="0" rtl="0" algn="l">
              <a:spcBef>
                <a:spcPts val="1600"/>
              </a:spcBef>
              <a:spcAft>
                <a:spcPts val="0"/>
              </a:spcAft>
              <a:buNone/>
            </a:pPr>
            <a:r>
              <a:rPr lang="fr"/>
              <a:t>Exemple:</a:t>
            </a:r>
            <a:endParaRPr/>
          </a:p>
          <a:p>
            <a:pPr indent="0" lvl="0" marL="0" rtl="0" algn="l">
              <a:spcBef>
                <a:spcPts val="1600"/>
              </a:spcBef>
              <a:spcAft>
                <a:spcPts val="0"/>
              </a:spcAft>
              <a:buNone/>
            </a:pPr>
            <a:r>
              <a:rPr lang="fr"/>
              <a:t>Scaffold &gt; Center &gt; Column &gt; Text: context.ancestorWidgetOfExactType(Scaffold)</a:t>
            </a:r>
            <a:endParaRPr/>
          </a:p>
          <a:p>
            <a:pPr indent="0" lvl="0" marL="0" rtl="0" algn="l">
              <a:spcBef>
                <a:spcPts val="1600"/>
              </a:spcBef>
              <a:spcAft>
                <a:spcPts val="1600"/>
              </a:spcAft>
              <a:buNone/>
            </a:pPr>
            <a:r>
              <a:rPr lang="fr"/>
              <a:t>On récupère le premier Scaffold en remontant dans l’arborescence à partir du context du Text</a:t>
            </a:r>
            <a:endParaRPr/>
          </a:p>
        </p:txBody>
      </p:sp>
      <p:pic>
        <p:nvPicPr>
          <p:cNvPr descr="new-logo-white.png" id="408" name="Google Shape;408;p63"/>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45" name="Google Shape;145;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Google met en avant les points suivants:</a:t>
            </a:r>
            <a:endParaRPr/>
          </a:p>
          <a:p>
            <a:pPr indent="-342900" lvl="0" marL="457200" rtl="0" algn="l">
              <a:spcBef>
                <a:spcPts val="1600"/>
              </a:spcBef>
              <a:spcAft>
                <a:spcPts val="0"/>
              </a:spcAft>
              <a:buSzPts val="1800"/>
              <a:buChar char="●"/>
            </a:pPr>
            <a:r>
              <a:rPr lang="fr"/>
              <a:t>Haute vitesse de développement (hot reload, collection de widget, plugin IDE)</a:t>
            </a:r>
            <a:endParaRPr/>
          </a:p>
          <a:p>
            <a:pPr indent="-342900" lvl="0" marL="457200" rtl="0" algn="l">
              <a:spcBef>
                <a:spcPts val="0"/>
              </a:spcBef>
              <a:spcAft>
                <a:spcPts val="0"/>
              </a:spcAft>
              <a:buSzPts val="1800"/>
              <a:buChar char="●"/>
            </a:pPr>
            <a:r>
              <a:rPr lang="fr"/>
              <a:t>Design de qualité et </a:t>
            </a:r>
            <a:r>
              <a:rPr lang="fr"/>
              <a:t>personnalisable (widget, bibliothèque d’animation, architecture en couches extensibles)</a:t>
            </a:r>
            <a:endParaRPr/>
          </a:p>
          <a:p>
            <a:pPr indent="-342900" lvl="0" marL="457200" rtl="0" algn="l">
              <a:spcBef>
                <a:spcPts val="0"/>
              </a:spcBef>
              <a:spcAft>
                <a:spcPts val="0"/>
              </a:spcAft>
              <a:buSzPts val="1800"/>
              <a:buChar char="●"/>
            </a:pPr>
            <a:r>
              <a:rPr lang="fr"/>
              <a:t>Expérience de haute qualité (puissance du moteur et interopérabilité)</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146" name="Google Shape;146;p2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14" name="Google Shape;414;p6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Types de Widgets</a:t>
            </a:r>
            <a:endParaRPr b="1"/>
          </a:p>
          <a:p>
            <a:pPr indent="0" lvl="0" marL="0" rtl="0" algn="l">
              <a:spcBef>
                <a:spcPts val="1600"/>
              </a:spcBef>
              <a:spcAft>
                <a:spcPts val="0"/>
              </a:spcAft>
              <a:buNone/>
            </a:pPr>
            <a:r>
              <a:rPr lang="fr"/>
              <a:t>Il existe 2 types de widgets</a:t>
            </a:r>
            <a:endParaRPr/>
          </a:p>
          <a:p>
            <a:pPr indent="-342900" lvl="0" marL="457200" rtl="0" algn="l">
              <a:spcBef>
                <a:spcPts val="1600"/>
              </a:spcBef>
              <a:spcAft>
                <a:spcPts val="0"/>
              </a:spcAft>
              <a:buSzPts val="1800"/>
              <a:buChar char="-"/>
            </a:pPr>
            <a:r>
              <a:rPr lang="fr"/>
              <a:t>Stateless Widget</a:t>
            </a:r>
            <a:endParaRPr/>
          </a:p>
          <a:p>
            <a:pPr indent="-342900" lvl="0" marL="457200" rtl="0" algn="l">
              <a:spcBef>
                <a:spcPts val="0"/>
              </a:spcBef>
              <a:spcAft>
                <a:spcPts val="0"/>
              </a:spcAft>
              <a:buSzPts val="1800"/>
              <a:buChar char="-"/>
            </a:pPr>
            <a:r>
              <a:rPr lang="fr"/>
              <a:t>Stateful Widget</a:t>
            </a:r>
            <a:endParaRPr/>
          </a:p>
        </p:txBody>
      </p:sp>
      <p:pic>
        <p:nvPicPr>
          <p:cNvPr descr="new-logo-white.png" id="415" name="Google Shape;415;p64"/>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21" name="Google Shape;421;p6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Stateless Widget</a:t>
            </a:r>
            <a:endParaRPr b="1"/>
          </a:p>
          <a:p>
            <a:pPr indent="0" lvl="0" marL="0" rtl="0" algn="l">
              <a:spcBef>
                <a:spcPts val="1600"/>
              </a:spcBef>
              <a:spcAft>
                <a:spcPts val="0"/>
              </a:spcAft>
              <a:buNone/>
            </a:pPr>
            <a:r>
              <a:rPr lang="fr"/>
              <a:t>Certains composants visuels ne dépendent pas d’autre chose que de leurs propres informations de configuration (fournies à la construction)</a:t>
            </a:r>
            <a:endParaRPr/>
          </a:p>
          <a:p>
            <a:pPr indent="0" lvl="0" marL="0" rtl="0" algn="l">
              <a:spcBef>
                <a:spcPts val="1600"/>
              </a:spcBef>
              <a:spcAft>
                <a:spcPts val="0"/>
              </a:spcAft>
              <a:buNone/>
            </a:pPr>
            <a:r>
              <a:rPr lang="fr"/>
              <a:t>Ces Widgets ne varient pas une fois créés</a:t>
            </a:r>
            <a:endParaRPr/>
          </a:p>
          <a:p>
            <a:pPr indent="0" lvl="0" marL="0" rtl="0" algn="l">
              <a:spcBef>
                <a:spcPts val="1600"/>
              </a:spcBef>
              <a:spcAft>
                <a:spcPts val="0"/>
              </a:spcAft>
              <a:buNone/>
            </a:pPr>
            <a:r>
              <a:rPr lang="fr"/>
              <a:t>Exemple:</a:t>
            </a:r>
            <a:endParaRPr/>
          </a:p>
          <a:p>
            <a:pPr indent="0" lvl="0" marL="0" rtl="0" algn="l">
              <a:spcBef>
                <a:spcPts val="1600"/>
              </a:spcBef>
              <a:spcAft>
                <a:spcPts val="1600"/>
              </a:spcAft>
              <a:buNone/>
            </a:pPr>
            <a:r>
              <a:rPr lang="fr"/>
              <a:t>Text, Row, Column, Container</a:t>
            </a:r>
            <a:endParaRPr/>
          </a:p>
        </p:txBody>
      </p:sp>
      <p:pic>
        <p:nvPicPr>
          <p:cNvPr descr="new-logo-white.png" id="422" name="Google Shape;422;p65"/>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28" name="Google Shape;428;p6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Stateless Widget - Cycle de vie</a:t>
            </a:r>
            <a:endParaRPr b="1"/>
          </a:p>
          <a:p>
            <a:pPr indent="-342900" lvl="0" marL="457200" rtl="0" algn="l">
              <a:spcBef>
                <a:spcPts val="1600"/>
              </a:spcBef>
              <a:spcAft>
                <a:spcPts val="0"/>
              </a:spcAft>
              <a:buSzPts val="1800"/>
              <a:buChar char="-"/>
            </a:pPr>
            <a:r>
              <a:rPr lang="fr"/>
              <a:t>initialisation</a:t>
            </a:r>
            <a:endParaRPr/>
          </a:p>
          <a:p>
            <a:pPr indent="-342900" lvl="0" marL="457200" rtl="0" algn="l">
              <a:spcBef>
                <a:spcPts val="0"/>
              </a:spcBef>
              <a:spcAft>
                <a:spcPts val="0"/>
              </a:spcAft>
              <a:buSzPts val="1800"/>
              <a:buChar char="-"/>
            </a:pPr>
            <a:r>
              <a:rPr lang="fr"/>
              <a:t>construction via la méthode build</a:t>
            </a:r>
            <a:endParaRPr/>
          </a:p>
        </p:txBody>
      </p:sp>
      <p:pic>
        <p:nvPicPr>
          <p:cNvPr descr="new-logo-white.png" id="429" name="Google Shape;429;p6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35" name="Google Shape;435;p6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Stateless Widget</a:t>
            </a:r>
            <a:endParaRPr b="1"/>
          </a:p>
          <a:p>
            <a:pPr indent="0" lvl="0" marL="457200" rtl="0" algn="l">
              <a:spcBef>
                <a:spcPts val="1600"/>
              </a:spcBef>
              <a:spcAft>
                <a:spcPts val="1600"/>
              </a:spcAft>
              <a:buNone/>
            </a:pPr>
            <a:r>
              <a:t/>
            </a:r>
            <a:endParaRPr/>
          </a:p>
        </p:txBody>
      </p:sp>
      <p:pic>
        <p:nvPicPr>
          <p:cNvPr descr="new-logo-white.png" id="436" name="Google Shape;436;p67"/>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437" name="Google Shape;437;p67"/>
          <p:cNvSpPr/>
          <p:nvPr/>
        </p:nvSpPr>
        <p:spPr>
          <a:xfrm>
            <a:off x="758500" y="2013575"/>
            <a:ext cx="7681800" cy="2856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008000"/>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1050">
                <a:solidFill>
                  <a:srgbClr val="0000FF"/>
                </a:solidFill>
                <a:latin typeface="Verdana"/>
                <a:ea typeface="Verdana"/>
                <a:cs typeface="Verdana"/>
                <a:sym typeface="Verdana"/>
              </a:rPr>
              <a:t>class</a:t>
            </a:r>
            <a:r>
              <a:rPr lang="fr" sz="1050">
                <a:solidFill>
                  <a:srgbClr val="333333"/>
                </a:solidFill>
                <a:highlight>
                  <a:srgbClr val="F7F8F8"/>
                </a:highlight>
                <a:latin typeface="Verdana"/>
                <a:ea typeface="Verdana"/>
                <a:cs typeface="Verdana"/>
                <a:sym typeface="Verdana"/>
              </a:rPr>
              <a:t> </a:t>
            </a:r>
            <a:r>
              <a:rPr lang="fr" sz="1050">
                <a:solidFill>
                  <a:srgbClr val="2B91AF"/>
                </a:solidFill>
                <a:latin typeface="Verdana"/>
                <a:ea typeface="Verdana"/>
                <a:cs typeface="Verdana"/>
                <a:sym typeface="Verdana"/>
              </a:rPr>
              <a:t>MyStatelessWidget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extends</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StatelessWidget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MyStatelessWidget({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Key</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key,</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this</a:t>
            </a:r>
            <a:r>
              <a:rPr lang="fr" sz="1050">
                <a:solidFill>
                  <a:srgbClr val="333333"/>
                </a:solidFill>
                <a:latin typeface="Verdana"/>
                <a:ea typeface="Verdana"/>
                <a:cs typeface="Verdana"/>
                <a:sym typeface="Verdana"/>
              </a:rPr>
              <a:t>.parameter,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super</a:t>
            </a:r>
            <a:r>
              <a:rPr lang="fr" sz="1050">
                <a:solidFill>
                  <a:srgbClr val="333333"/>
                </a:solidFill>
                <a:latin typeface="Verdana"/>
                <a:ea typeface="Verdana"/>
                <a:cs typeface="Verdana"/>
                <a:sym typeface="Verdana"/>
              </a:rPr>
              <a:t>(key:key);</a:t>
            </a:r>
            <a:br>
              <a:rPr lang="fr" sz="1050">
                <a:solidFill>
                  <a:srgbClr val="333333"/>
                </a:solidFill>
                <a:highlight>
                  <a:srgbClr val="F7F8F8"/>
                </a:highlight>
                <a:latin typeface="Verdana"/>
                <a:ea typeface="Verdana"/>
                <a:cs typeface="Verdana"/>
                <a:sym typeface="Verdana"/>
              </a:rPr>
            </a:b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final</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parameter;</a:t>
            </a:r>
            <a:br>
              <a:rPr lang="fr" sz="1050">
                <a:solidFill>
                  <a:srgbClr val="333333"/>
                </a:solidFill>
                <a:highlight>
                  <a:srgbClr val="F7F8F8"/>
                </a:highlight>
                <a:latin typeface="Verdana"/>
                <a:ea typeface="Verdana"/>
                <a:cs typeface="Verdana"/>
                <a:sym typeface="Verdana"/>
              </a:rPr>
            </a:b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@override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Widget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build(BuildContext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context){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return</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latin typeface="Verdana"/>
                <a:ea typeface="Verdana"/>
                <a:cs typeface="Verdana"/>
                <a:sym typeface="Verdana"/>
              </a:rPr>
              <a:t>}</a:t>
            </a:r>
            <a:endParaRPr sz="115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t/>
            </a:r>
            <a:endParaRPr sz="1150">
              <a:solidFill>
                <a:srgbClr val="333333"/>
              </a:solidFill>
              <a:highlight>
                <a:srgbClr val="F7F8F8"/>
              </a:highlight>
              <a:latin typeface="Verdana"/>
              <a:ea typeface="Verdana"/>
              <a:cs typeface="Verdana"/>
              <a:sym typeface="Verdana"/>
            </a:endParaRPr>
          </a:p>
          <a:p>
            <a:pPr indent="0" lvl="0" marL="0" rtl="0" algn="l">
              <a:spcBef>
                <a:spcPts val="0"/>
              </a:spcBef>
              <a:spcAft>
                <a:spcPts val="0"/>
              </a:spcAft>
              <a:buNone/>
            </a:pPr>
            <a:r>
              <a:t/>
            </a:r>
            <a:endParaRPr sz="1050">
              <a:solidFill>
                <a:srgbClr val="008000"/>
              </a:solidFill>
              <a:latin typeface="Verdana"/>
              <a:ea typeface="Verdana"/>
              <a:cs typeface="Verdana"/>
              <a:sym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43" name="Google Shape;443;p6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Stateful Widget</a:t>
            </a:r>
            <a:endParaRPr b="1"/>
          </a:p>
          <a:p>
            <a:pPr indent="0" lvl="0" marL="0" rtl="0" algn="l">
              <a:spcBef>
                <a:spcPts val="1600"/>
              </a:spcBef>
              <a:spcAft>
                <a:spcPts val="0"/>
              </a:spcAft>
              <a:buNone/>
            </a:pPr>
            <a:r>
              <a:rPr lang="fr"/>
              <a:t>Certains widgets vont gérer certaines données internes qui changeront pendant la durée de vie du Widget, ces données deviennent donc dynamiques</a:t>
            </a:r>
            <a:endParaRPr/>
          </a:p>
          <a:p>
            <a:pPr indent="0" lvl="0" marL="0" rtl="0" algn="l">
              <a:spcBef>
                <a:spcPts val="1600"/>
              </a:spcBef>
              <a:spcAft>
                <a:spcPts val="0"/>
              </a:spcAft>
              <a:buNone/>
            </a:pPr>
            <a:r>
              <a:rPr lang="fr"/>
              <a:t>Les données contenues et gérées par ce Widget et qui peuvent varier pendant la durée de vie du Widget s’appellent un </a:t>
            </a:r>
            <a:r>
              <a:rPr b="1" lang="fr"/>
              <a:t>State</a:t>
            </a:r>
            <a:endParaRPr b="1"/>
          </a:p>
          <a:p>
            <a:pPr indent="0" lvl="0" marL="0" rtl="0" algn="l">
              <a:spcBef>
                <a:spcPts val="1600"/>
              </a:spcBef>
              <a:spcAft>
                <a:spcPts val="0"/>
              </a:spcAft>
              <a:buNone/>
            </a:pPr>
            <a:r>
              <a:rPr lang="fr"/>
              <a:t>Exemple,</a:t>
            </a:r>
            <a:endParaRPr/>
          </a:p>
          <a:p>
            <a:pPr indent="0" lvl="0" marL="0" rtl="0" algn="l">
              <a:spcBef>
                <a:spcPts val="1600"/>
              </a:spcBef>
              <a:spcAft>
                <a:spcPts val="1600"/>
              </a:spcAft>
              <a:buNone/>
            </a:pPr>
            <a:r>
              <a:rPr lang="fr"/>
              <a:t>Liste de cases à cocher, bouton activer/désactiver en fonction d’une condition</a:t>
            </a:r>
            <a:endParaRPr/>
          </a:p>
        </p:txBody>
      </p:sp>
      <p:pic>
        <p:nvPicPr>
          <p:cNvPr descr="new-logo-white.png" id="444" name="Google Shape;444;p6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Les bases</a:t>
            </a:r>
            <a:endParaRPr/>
          </a:p>
        </p:txBody>
      </p:sp>
      <p:sp>
        <p:nvSpPr>
          <p:cNvPr id="450" name="Google Shape;450;p6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connaître les composants de base et la façon de les utiliser  nous allons effectuer le code lab ci-dessous</a:t>
            </a:r>
            <a:endParaRPr/>
          </a:p>
          <a:p>
            <a:pPr indent="0" lvl="0" marL="0" rtl="0" algn="l">
              <a:spcBef>
                <a:spcPts val="1600"/>
              </a:spcBef>
              <a:spcAft>
                <a:spcPts val="0"/>
              </a:spcAft>
              <a:buNone/>
            </a:pPr>
            <a:r>
              <a:rPr lang="fr" u="sng">
                <a:solidFill>
                  <a:schemeClr val="hlink"/>
                </a:solidFill>
                <a:hlinkClick r:id="rId3"/>
              </a:rPr>
              <a:t>https://flutter.io/get-started/codelab/</a:t>
            </a:r>
            <a:endParaRPr>
              <a:solidFill>
                <a:srgbClr val="FFFFFF"/>
              </a:solidFill>
            </a:endParaRPr>
          </a:p>
          <a:p>
            <a:pPr indent="0" lvl="0" marL="0" rtl="0" algn="l">
              <a:spcBef>
                <a:spcPts val="1600"/>
              </a:spcBef>
              <a:spcAft>
                <a:spcPts val="0"/>
              </a:spcAft>
              <a:buNone/>
            </a:pPr>
            <a:r>
              <a:rPr lang="fr" u="sng">
                <a:solidFill>
                  <a:schemeClr val="hlink"/>
                </a:solidFill>
                <a:hlinkClick r:id="rId4"/>
              </a:rPr>
              <a:t>https://codelabs.developers.google.com/codelabs/first-flutter-app-pt2</a:t>
            </a:r>
            <a:endParaRPr>
              <a:solidFill>
                <a:srgbClr val="FFFFFF"/>
              </a:solidFill>
            </a:endParaRPr>
          </a:p>
          <a:p>
            <a:pPr indent="0" lvl="0" marL="0" rtl="0" algn="l">
              <a:spcBef>
                <a:spcPts val="1600"/>
              </a:spcBef>
              <a:spcAft>
                <a:spcPts val="0"/>
              </a:spcAft>
              <a:buNone/>
            </a:pPr>
            <a:r>
              <a:rPr lang="fr" u="sng">
                <a:solidFill>
                  <a:schemeClr val="hlink"/>
                </a:solidFill>
                <a:hlinkClick r:id="rId5"/>
              </a:rPr>
              <a:t>https://codelabs.developers.google.com/codelabs/flutter/index.html</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451" name="Google Shape;451;p69"/>
          <p:cNvPicPr preferRelativeResize="0"/>
          <p:nvPr/>
        </p:nvPicPr>
        <p:blipFill>
          <a:blip r:embed="rId6">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7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Navigation</a:t>
            </a:r>
            <a:endParaRPr/>
          </a:p>
        </p:txBody>
      </p:sp>
      <p:sp>
        <p:nvSpPr>
          <p:cNvPr id="457" name="Google Shape;457;p7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utiliser les méthodes de la classe Navigator pour naviguer dans votre application</a:t>
            </a:r>
            <a:endParaRPr/>
          </a:p>
          <a:p>
            <a:pPr indent="-342900" lvl="0" marL="457200" rtl="0" algn="l">
              <a:spcBef>
                <a:spcPts val="1600"/>
              </a:spcBef>
              <a:spcAft>
                <a:spcPts val="0"/>
              </a:spcAft>
              <a:buSzPts val="1800"/>
              <a:buChar char="-"/>
            </a:pPr>
            <a:r>
              <a:rPr lang="fr"/>
              <a:t>push</a:t>
            </a:r>
            <a:endParaRPr/>
          </a:p>
          <a:p>
            <a:pPr indent="-342900" lvl="0" marL="457200" rtl="0" algn="l">
              <a:spcBef>
                <a:spcPts val="0"/>
              </a:spcBef>
              <a:spcAft>
                <a:spcPts val="0"/>
              </a:spcAft>
              <a:buSzPts val="1800"/>
              <a:buChar char="-"/>
            </a:pPr>
            <a:r>
              <a:rPr lang="fr"/>
              <a:t>pop</a:t>
            </a:r>
            <a:endParaRPr/>
          </a:p>
          <a:p>
            <a:pPr indent="-342900" lvl="0" marL="457200" rtl="0" algn="l">
              <a:spcBef>
                <a:spcPts val="0"/>
              </a:spcBef>
              <a:spcAft>
                <a:spcPts val="0"/>
              </a:spcAft>
              <a:buSzPts val="1800"/>
              <a:buChar char="-"/>
            </a:pPr>
            <a:r>
              <a:rPr lang="fr"/>
              <a:t>pushReplacement</a:t>
            </a:r>
            <a:endParaRPr/>
          </a:p>
          <a:p>
            <a:pPr indent="-342900" lvl="0" marL="457200" rtl="0" algn="l">
              <a:spcBef>
                <a:spcPts val="0"/>
              </a:spcBef>
              <a:spcAft>
                <a:spcPts val="0"/>
              </a:spcAft>
              <a:buSzPts val="1800"/>
              <a:buChar char="-"/>
            </a:pPr>
            <a:r>
              <a:rPr lang="fr"/>
              <a:t>pushAndRemoveUntil</a:t>
            </a:r>
            <a:endParaRPr/>
          </a:p>
          <a:p>
            <a:pPr indent="0" lvl="0" marL="0" rtl="0" algn="l">
              <a:spcBef>
                <a:spcPts val="1600"/>
              </a:spcBef>
              <a:spcAft>
                <a:spcPts val="0"/>
              </a:spcAft>
              <a:buNone/>
            </a:pPr>
            <a:r>
              <a:rPr lang="fr"/>
              <a:t>TUTO =&gt; </a:t>
            </a:r>
            <a:r>
              <a:rPr lang="fr" u="sng">
                <a:solidFill>
                  <a:schemeClr val="hlink"/>
                </a:solidFill>
                <a:hlinkClick r:id="rId3"/>
              </a:rPr>
              <a:t>https://flutter.io/cookbook/navigation/navigation-basics/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458" name="Google Shape;458;p70"/>
          <p:cNvPicPr preferRelativeResize="0"/>
          <p:nvPr/>
        </p:nvPicPr>
        <p:blipFill>
          <a:blip r:embed="rId4">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Navigation</a:t>
            </a:r>
            <a:endParaRPr/>
          </a:p>
        </p:txBody>
      </p:sp>
      <p:sp>
        <p:nvSpPr>
          <p:cNvPr id="464" name="Google Shape;464;p7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aussi donner des noms à vos routes afin de simplifier la navigation</a:t>
            </a:r>
            <a:endParaRPr/>
          </a:p>
          <a:p>
            <a:pPr indent="0" lvl="0" marL="0" rtl="0" algn="l">
              <a:spcBef>
                <a:spcPts val="1600"/>
              </a:spcBef>
              <a:spcAft>
                <a:spcPts val="0"/>
              </a:spcAft>
              <a:buNone/>
            </a:pPr>
            <a:r>
              <a:rPr lang="fr"/>
              <a:t>Il suffit d’associer un écran à un nom et d’utiliser ce nom lors du changement d’écran</a:t>
            </a:r>
            <a:endParaRPr/>
          </a:p>
          <a:p>
            <a:pPr indent="-342900" lvl="0" marL="457200" rtl="0" algn="l">
              <a:spcBef>
                <a:spcPts val="1600"/>
              </a:spcBef>
              <a:spcAft>
                <a:spcPts val="0"/>
              </a:spcAft>
              <a:buSzPts val="1800"/>
              <a:buChar char="-"/>
            </a:pPr>
            <a:r>
              <a:rPr lang="fr"/>
              <a:t>pushNamed</a:t>
            </a:r>
            <a:endParaRPr/>
          </a:p>
          <a:p>
            <a:pPr indent="-342900" lvl="0" marL="457200" rtl="0" algn="l">
              <a:spcBef>
                <a:spcPts val="0"/>
              </a:spcBef>
              <a:spcAft>
                <a:spcPts val="0"/>
              </a:spcAft>
              <a:buSzPts val="1800"/>
              <a:buChar char="-"/>
            </a:pPr>
            <a:r>
              <a:rPr lang="fr"/>
              <a:t>pop</a:t>
            </a:r>
            <a:endParaRPr/>
          </a:p>
          <a:p>
            <a:pPr indent="-342900" lvl="0" marL="457200" rtl="0" algn="l">
              <a:spcBef>
                <a:spcPts val="0"/>
              </a:spcBef>
              <a:spcAft>
                <a:spcPts val="0"/>
              </a:spcAft>
              <a:buSzPts val="1800"/>
              <a:buChar char="-"/>
            </a:pPr>
            <a:r>
              <a:rPr lang="fr"/>
              <a:t>pushReplacementNamed</a:t>
            </a:r>
            <a:endParaRPr/>
          </a:p>
          <a:p>
            <a:pPr indent="-342900" lvl="0" marL="457200" rtl="0" algn="l">
              <a:spcBef>
                <a:spcPts val="0"/>
              </a:spcBef>
              <a:spcAft>
                <a:spcPts val="0"/>
              </a:spcAft>
              <a:buSzPts val="1800"/>
              <a:buChar char="-"/>
            </a:pPr>
            <a:r>
              <a:rPr lang="fr"/>
              <a:t>pushNamedAndRemoveUntil</a:t>
            </a:r>
            <a:endParaRPr/>
          </a:p>
          <a:p>
            <a:pPr indent="0" lvl="0" marL="0" rtl="0" algn="l">
              <a:spcBef>
                <a:spcPts val="1600"/>
              </a:spcBef>
              <a:spcAft>
                <a:spcPts val="0"/>
              </a:spcAft>
              <a:buNone/>
            </a:pPr>
            <a:r>
              <a:rPr lang="fr"/>
              <a:t>TUTO =&gt; </a:t>
            </a:r>
            <a:r>
              <a:rPr lang="fr" u="sng">
                <a:solidFill>
                  <a:schemeClr val="hlink"/>
                </a:solidFill>
                <a:hlinkClick r:id="rId3"/>
              </a:rPr>
              <a:t>https://flutter.io/cookbook/networking/named-routes/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465" name="Google Shape;465;p71"/>
          <p:cNvPicPr preferRelativeResize="0"/>
          <p:nvPr/>
        </p:nvPicPr>
        <p:blipFill>
          <a:blip r:embed="rId4">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Librairie externe</a:t>
            </a:r>
            <a:endParaRPr/>
          </a:p>
        </p:txBody>
      </p:sp>
      <p:sp>
        <p:nvSpPr>
          <p:cNvPr id="471" name="Google Shape;471;p7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Vous pouvez utiliser le portail </a:t>
            </a:r>
            <a:r>
              <a:rPr lang="fr" u="sng">
                <a:solidFill>
                  <a:schemeClr val="hlink"/>
                </a:solidFill>
                <a:hlinkClick r:id="rId3"/>
              </a:rPr>
              <a:t>https://pub.dartlang.org/</a:t>
            </a:r>
            <a:r>
              <a:rPr lang="fr"/>
              <a:t> pour rechercher des librairies externes afin d’ajouter des fonctionnalités à votre application</a:t>
            </a:r>
            <a:endParaRPr/>
          </a:p>
          <a:p>
            <a:pPr indent="0" lvl="0" marL="0" rtl="0" algn="l">
              <a:spcBef>
                <a:spcPts val="1600"/>
              </a:spcBef>
              <a:spcAft>
                <a:spcPts val="1600"/>
              </a:spcAft>
              <a:buNone/>
            </a:pPr>
            <a:r>
              <a:t/>
            </a:r>
            <a:endParaRPr/>
          </a:p>
        </p:txBody>
      </p:sp>
      <p:pic>
        <p:nvPicPr>
          <p:cNvPr id="472" name="Google Shape;472;p72"/>
          <p:cNvPicPr preferRelativeResize="0"/>
          <p:nvPr/>
        </p:nvPicPr>
        <p:blipFill>
          <a:blip r:embed="rId4">
            <a:alphaModFix/>
          </a:blip>
          <a:stretch>
            <a:fillRect/>
          </a:stretch>
        </p:blipFill>
        <p:spPr>
          <a:xfrm>
            <a:off x="2917598" y="2203025"/>
            <a:ext cx="3143700" cy="2940476"/>
          </a:xfrm>
          <a:prstGeom prst="rect">
            <a:avLst/>
          </a:prstGeom>
          <a:noFill/>
          <a:ln>
            <a:noFill/>
          </a:ln>
        </p:spPr>
      </p:pic>
      <p:pic>
        <p:nvPicPr>
          <p:cNvPr descr="new-logo-white.png" id="473" name="Google Shape;473;p72"/>
          <p:cNvPicPr preferRelativeResize="0"/>
          <p:nvPr/>
        </p:nvPicPr>
        <p:blipFill>
          <a:blip r:embed="rId5">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7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Librairie externe</a:t>
            </a:r>
            <a:endParaRPr/>
          </a:p>
        </p:txBody>
      </p:sp>
      <p:sp>
        <p:nvSpPr>
          <p:cNvPr id="479" name="Google Shape;479;p7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 suffit d’ajouter le plugin dans le fichier</a:t>
            </a:r>
            <a:r>
              <a:rPr b="1" lang="fr"/>
              <a:t> pubspec.yaml</a:t>
            </a:r>
            <a:r>
              <a:rPr lang="fr"/>
              <a:t> situé à la racine du projet</a:t>
            </a:r>
            <a:endParaRPr/>
          </a:p>
          <a:p>
            <a:pPr indent="0" lvl="0" marL="0" rtl="0" algn="l">
              <a:spcBef>
                <a:spcPts val="1600"/>
              </a:spcBef>
              <a:spcAft>
                <a:spcPts val="1600"/>
              </a:spcAft>
              <a:buNone/>
            </a:pPr>
            <a:r>
              <a:t/>
            </a:r>
            <a:endParaRPr/>
          </a:p>
        </p:txBody>
      </p:sp>
      <p:pic>
        <p:nvPicPr>
          <p:cNvPr descr="new-logo-white.png" id="480" name="Google Shape;480;p73"/>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481" name="Google Shape;481;p73"/>
          <p:cNvPicPr preferRelativeResize="0"/>
          <p:nvPr/>
        </p:nvPicPr>
        <p:blipFill>
          <a:blip r:embed="rId4">
            <a:alphaModFix/>
          </a:blip>
          <a:stretch>
            <a:fillRect/>
          </a:stretch>
        </p:blipFill>
        <p:spPr>
          <a:xfrm>
            <a:off x="2811249" y="2021075"/>
            <a:ext cx="4016051" cy="284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52" name="Google Shape;152;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Flutter s’appuie sur le </a:t>
            </a:r>
            <a:r>
              <a:rPr lang="fr"/>
              <a:t>langage</a:t>
            </a:r>
            <a:r>
              <a:rPr lang="fr"/>
              <a:t> Dart qui est propulsé par Google</a:t>
            </a:r>
            <a:endParaRPr/>
          </a:p>
          <a:p>
            <a:pPr indent="0" lvl="0" marL="0" rtl="0" algn="l">
              <a:spcBef>
                <a:spcPts val="1600"/>
              </a:spcBef>
              <a:spcAft>
                <a:spcPts val="0"/>
              </a:spcAft>
              <a:buNone/>
            </a:pPr>
            <a:r>
              <a:rPr lang="fr"/>
              <a:t>Même moteur de rendu que Chrome (Skia Graphics Library)</a:t>
            </a:r>
            <a:endParaRPr/>
          </a:p>
          <a:p>
            <a:pPr indent="0" lvl="0" marL="0" rtl="0" algn="l">
              <a:spcBef>
                <a:spcPts val="1600"/>
              </a:spcBef>
              <a:spcAft>
                <a:spcPts val="0"/>
              </a:spcAft>
              <a:buNone/>
            </a:pPr>
            <a:r>
              <a:rPr lang="fr"/>
              <a:t>Ce moteur est très important car Flutter dessine chaque composant sans s’appuyer sur les composants du système</a:t>
            </a:r>
            <a:endParaRPr/>
          </a:p>
          <a:p>
            <a:pPr indent="0" lvl="0" marL="0" rtl="0" algn="l">
              <a:spcBef>
                <a:spcPts val="1600"/>
              </a:spcBef>
              <a:spcAft>
                <a:spcPts val="0"/>
              </a:spcAft>
              <a:buNone/>
            </a:pPr>
            <a:r>
              <a:rPr lang="fr"/>
              <a:t>Flutter propose des répliques des composants systèmes pour garder une expérience native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153" name="Google Shape;153;p29"/>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Librairie externe</a:t>
            </a:r>
            <a:endParaRPr/>
          </a:p>
        </p:txBody>
      </p:sp>
      <p:sp>
        <p:nvSpPr>
          <p:cNvPr id="487" name="Google Shape;487;p7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mettre en pratique l’utilisation de librairies externes, nous allons faire le codelab </a:t>
            </a:r>
            <a:endParaRPr/>
          </a:p>
          <a:p>
            <a:pPr indent="0" lvl="0" marL="0" rtl="0" algn="l">
              <a:spcBef>
                <a:spcPts val="1600"/>
              </a:spcBef>
              <a:spcAft>
                <a:spcPts val="0"/>
              </a:spcAft>
              <a:buNone/>
            </a:pPr>
            <a:r>
              <a:rPr lang="fr" u="sng">
                <a:solidFill>
                  <a:schemeClr val="hlink"/>
                </a:solidFill>
                <a:hlinkClick r:id="rId3"/>
              </a:rPr>
              <a:t>https://codelabs.developers.google.com/codelabs/flutter-firebase/index.html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488" name="Google Shape;488;p74"/>
          <p:cNvPicPr preferRelativeResize="0"/>
          <p:nvPr/>
        </p:nvPicPr>
        <p:blipFill>
          <a:blip r:embed="rId4">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Redux</a:t>
            </a:r>
            <a:endParaRPr/>
          </a:p>
        </p:txBody>
      </p:sp>
      <p:sp>
        <p:nvSpPr>
          <p:cNvPr id="494" name="Google Shape;494;p7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Principe architectural basé sur le modèle ci-dessous:</a:t>
            </a:r>
            <a:endParaRPr/>
          </a:p>
          <a:p>
            <a:pPr indent="0" lvl="0" marL="0" rtl="0" algn="l">
              <a:spcBef>
                <a:spcPts val="1600"/>
              </a:spcBef>
              <a:spcAft>
                <a:spcPts val="1600"/>
              </a:spcAft>
              <a:buNone/>
            </a:pPr>
            <a:r>
              <a:t/>
            </a:r>
            <a:endParaRPr/>
          </a:p>
        </p:txBody>
      </p:sp>
      <p:pic>
        <p:nvPicPr>
          <p:cNvPr descr="new-logo-white.png" id="495" name="Google Shape;495;p75"/>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496" name="Google Shape;496;p75"/>
          <p:cNvPicPr preferRelativeResize="0"/>
          <p:nvPr/>
        </p:nvPicPr>
        <p:blipFill>
          <a:blip r:embed="rId4">
            <a:alphaModFix/>
          </a:blip>
          <a:stretch>
            <a:fillRect/>
          </a:stretch>
        </p:blipFill>
        <p:spPr>
          <a:xfrm>
            <a:off x="1636875" y="1970700"/>
            <a:ext cx="5780701" cy="2981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7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Redux</a:t>
            </a:r>
            <a:endParaRPr/>
          </a:p>
        </p:txBody>
      </p:sp>
      <p:sp>
        <p:nvSpPr>
          <p:cNvPr id="502" name="Google Shape;502;p7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Classes utilisées</a:t>
            </a:r>
            <a:endParaRPr b="1"/>
          </a:p>
          <a:p>
            <a:pPr indent="-342900" lvl="0" marL="457200" rtl="0" algn="l">
              <a:spcBef>
                <a:spcPts val="1600"/>
              </a:spcBef>
              <a:spcAft>
                <a:spcPts val="0"/>
              </a:spcAft>
              <a:buSzPts val="1800"/>
              <a:buChar char="-"/>
            </a:pPr>
            <a:r>
              <a:rPr lang="fr"/>
              <a:t>StoreProvider</a:t>
            </a:r>
            <a:endParaRPr/>
          </a:p>
          <a:p>
            <a:pPr indent="-342900" lvl="0" marL="457200" rtl="0" algn="l">
              <a:spcBef>
                <a:spcPts val="0"/>
              </a:spcBef>
              <a:spcAft>
                <a:spcPts val="0"/>
              </a:spcAft>
              <a:buSzPts val="1800"/>
              <a:buChar char="-"/>
            </a:pPr>
            <a:r>
              <a:rPr lang="fr"/>
              <a:t>StoreConnector</a:t>
            </a:r>
            <a:endParaRPr/>
          </a:p>
          <a:p>
            <a:pPr indent="-342900" lvl="0" marL="457200" rtl="0" algn="l">
              <a:spcBef>
                <a:spcPts val="0"/>
              </a:spcBef>
              <a:spcAft>
                <a:spcPts val="0"/>
              </a:spcAft>
              <a:buSzPts val="1800"/>
              <a:buChar char="-"/>
            </a:pPr>
            <a:r>
              <a:rPr lang="fr"/>
              <a:t>ViewModel</a:t>
            </a:r>
            <a:endParaRPr/>
          </a:p>
          <a:p>
            <a:pPr indent="0" lvl="0" marL="0" rtl="0" algn="l">
              <a:spcBef>
                <a:spcPts val="1600"/>
              </a:spcBef>
              <a:spcAft>
                <a:spcPts val="0"/>
              </a:spcAft>
              <a:buNone/>
            </a:pPr>
            <a:r>
              <a:rPr lang="fr"/>
              <a:t>Pour dispatcher une action on peut utiliser </a:t>
            </a:r>
            <a:endParaRPr/>
          </a:p>
          <a:p>
            <a:pPr indent="0" lvl="0" marL="0" rtl="0" algn="l">
              <a:spcBef>
                <a:spcPts val="1600"/>
              </a:spcBef>
              <a:spcAft>
                <a:spcPts val="0"/>
              </a:spcAft>
              <a:buNone/>
            </a:pPr>
            <a:r>
              <a:rPr b="1" lang="fr"/>
              <a:t>StoreProvider.of&lt;AppState&gt;(context).dispatch(new MyAction());</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503" name="Google Shape;503;p7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7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Redux</a:t>
            </a:r>
            <a:endParaRPr/>
          </a:p>
        </p:txBody>
      </p:sp>
      <p:sp>
        <p:nvSpPr>
          <p:cNvPr id="509" name="Google Shape;509;p7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simplifier la mise en place de redux dans un projet on peut se baser sur le repo ci-dessous:</a:t>
            </a:r>
            <a:endParaRPr/>
          </a:p>
          <a:p>
            <a:pPr indent="0" lvl="0" marL="0" rtl="0" algn="l">
              <a:spcBef>
                <a:spcPts val="1600"/>
              </a:spcBef>
              <a:spcAft>
                <a:spcPts val="0"/>
              </a:spcAft>
              <a:buNone/>
            </a:pPr>
            <a:r>
              <a:rPr lang="fr" u="sng">
                <a:solidFill>
                  <a:schemeClr val="hlink"/>
                </a:solidFill>
                <a:hlinkClick r:id="rId3"/>
              </a:rPr>
              <a:t>https://github.com/FranPitri/flutter_redux_boilerplate</a:t>
            </a:r>
            <a:endParaRPr>
              <a:solidFill>
                <a:srgbClr val="FFFFFF"/>
              </a:solidFill>
            </a:endParaRPr>
          </a:p>
          <a:p>
            <a:pPr indent="0" lvl="0" marL="0" rtl="0" algn="l">
              <a:spcBef>
                <a:spcPts val="1600"/>
              </a:spcBef>
              <a:spcAft>
                <a:spcPts val="0"/>
              </a:spcAft>
              <a:buNone/>
            </a:pPr>
            <a:r>
              <a:rPr lang="fr">
                <a:solidFill>
                  <a:srgbClr val="FFFFFF"/>
                </a:solidFill>
              </a:rPr>
              <a:t>Et une version un peu simplifiée</a:t>
            </a:r>
            <a:endParaRPr>
              <a:solidFill>
                <a:srgbClr val="FFFFFF"/>
              </a:solidFill>
            </a:endParaRPr>
          </a:p>
          <a:p>
            <a:pPr indent="0" lvl="0" marL="0" rtl="0" algn="l">
              <a:spcBef>
                <a:spcPts val="1600"/>
              </a:spcBef>
              <a:spcAft>
                <a:spcPts val="0"/>
              </a:spcAft>
              <a:buNone/>
            </a:pPr>
            <a:r>
              <a:rPr lang="fr" u="sng">
                <a:solidFill>
                  <a:schemeClr val="hlink"/>
                </a:solidFill>
                <a:hlinkClick r:id="rId4"/>
              </a:rPr>
              <a:t>https://github.com/pierrederuel/flutter_redux_boilerplate</a:t>
            </a:r>
            <a:endParaRPr>
              <a:solidFill>
                <a:srgbClr val="FFFFFF"/>
              </a:solidFill>
            </a:endParaRPr>
          </a:p>
          <a:p>
            <a:pPr indent="0" lvl="0" marL="0" rtl="0" algn="l">
              <a:spcBef>
                <a:spcPts val="1600"/>
              </a:spcBef>
              <a:spcAft>
                <a:spcPts val="0"/>
              </a:spcAft>
              <a:buNone/>
            </a:pPr>
            <a:r>
              <a:rPr lang="fr">
                <a:solidFill>
                  <a:srgbClr val="FFFFFF"/>
                </a:solidFill>
              </a:rPr>
              <a:t>Version avec Product</a:t>
            </a:r>
            <a:endParaRPr>
              <a:solidFill>
                <a:srgbClr val="FFFFFF"/>
              </a:solidFill>
            </a:endParaRPr>
          </a:p>
          <a:p>
            <a:pPr indent="0" lvl="0" marL="0" rtl="0" algn="l">
              <a:spcBef>
                <a:spcPts val="1600"/>
              </a:spcBef>
              <a:spcAft>
                <a:spcPts val="0"/>
              </a:spcAft>
              <a:buNone/>
            </a:pPr>
            <a:r>
              <a:rPr lang="fr" u="sng">
                <a:solidFill>
                  <a:schemeClr val="hlink"/>
                </a:solidFill>
                <a:hlinkClick r:id="rId5"/>
              </a:rPr>
              <a:t>https://github.com/pierrederuel/flutter_redux_boilerplate_product</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descr="new-logo-white.png" id="510" name="Google Shape;510;p77"/>
          <p:cNvPicPr preferRelativeResize="0"/>
          <p:nvPr/>
        </p:nvPicPr>
        <p:blipFill>
          <a:blip r:embed="rId6">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7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Accès réseau</a:t>
            </a:r>
            <a:endParaRPr/>
          </a:p>
        </p:txBody>
      </p:sp>
      <p:sp>
        <p:nvSpPr>
          <p:cNvPr id="516" name="Google Shape;516;p78"/>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GET</a:t>
            </a:r>
            <a:endParaRPr/>
          </a:p>
        </p:txBody>
      </p:sp>
      <p:sp>
        <p:nvSpPr>
          <p:cNvPr id="517" name="Google Shape;517;p78"/>
          <p:cNvSpPr/>
          <p:nvPr/>
        </p:nvSpPr>
        <p:spPr>
          <a:xfrm>
            <a:off x="478775" y="1813025"/>
            <a:ext cx="80661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getData(String url, params) </a:t>
            </a:r>
            <a:r>
              <a:rPr b="1" lang="fr" sz="1100">
                <a:solidFill>
                  <a:srgbClr val="000080"/>
                </a:solidFill>
                <a:highlight>
                  <a:srgbClr val="FFFFFF"/>
                </a:highlight>
              </a:rPr>
              <a:t>async </a:t>
            </a:r>
            <a:r>
              <a:rPr lang="fr" sz="1100">
                <a:highlight>
                  <a:srgbClr val="FFFFFF"/>
                </a:highlight>
              </a:rPr>
              <a:t>{</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 </a:t>
            </a:r>
            <a:r>
              <a:rPr b="1" lang="fr" sz="1100">
                <a:solidFill>
                  <a:srgbClr val="000080"/>
                </a:solidFill>
                <a:highlight>
                  <a:srgbClr val="FFFFFF"/>
                </a:highlight>
              </a:rPr>
              <a:t>var </a:t>
            </a:r>
            <a:r>
              <a:rPr lang="fr" sz="1100">
                <a:highlight>
                  <a:srgbClr val="FFFFFF"/>
                </a:highlight>
              </a:rPr>
              <a:t>httpClient = </a:t>
            </a:r>
            <a:r>
              <a:rPr b="1" lang="fr" sz="1100">
                <a:solidFill>
                  <a:srgbClr val="000080"/>
                </a:solidFill>
                <a:highlight>
                  <a:srgbClr val="FFFFFF"/>
                </a:highlight>
              </a:rPr>
              <a:t>new </a:t>
            </a:r>
            <a:r>
              <a:rPr lang="fr" sz="1100">
                <a:highlight>
                  <a:srgbClr val="FFFFFF"/>
                </a:highlight>
              </a:rPr>
              <a:t>HttpClient();</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var </a:t>
            </a:r>
            <a:r>
              <a:rPr lang="fr" sz="1100">
                <a:highlight>
                  <a:srgbClr val="FFFFFF"/>
                </a:highlight>
              </a:rPr>
              <a:t>uri = </a:t>
            </a:r>
            <a:r>
              <a:rPr b="1" lang="fr" sz="1100">
                <a:solidFill>
                  <a:srgbClr val="000080"/>
                </a:solidFill>
                <a:highlight>
                  <a:srgbClr val="FFFFFF"/>
                </a:highlight>
              </a:rPr>
              <a:t>new </a:t>
            </a:r>
            <a:r>
              <a:rPr lang="fr" sz="1100">
                <a:highlight>
                  <a:srgbClr val="FFFFFF"/>
                </a:highlight>
              </a:rPr>
              <a:t>Uri.http(</a:t>
            </a:r>
            <a:r>
              <a:rPr b="1" lang="fr" sz="1100">
                <a:solidFill>
                  <a:srgbClr val="660E7A"/>
                </a:solidFill>
                <a:highlight>
                  <a:srgbClr val="FFFFFF"/>
                </a:highlight>
              </a:rPr>
              <a:t>server</a:t>
            </a:r>
            <a:r>
              <a:rPr lang="fr" sz="1100">
                <a:highlight>
                  <a:srgbClr val="FFFFFF"/>
                </a:highlight>
              </a:rPr>
              <a:t>, url, params);</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var </a:t>
            </a:r>
            <a:r>
              <a:rPr lang="fr" sz="1100">
                <a:highlight>
                  <a:srgbClr val="FFFFFF"/>
                </a:highlight>
              </a:rPr>
              <a:t>request = </a:t>
            </a:r>
            <a:r>
              <a:rPr b="1" lang="fr" sz="1100">
                <a:solidFill>
                  <a:srgbClr val="000080"/>
                </a:solidFill>
                <a:highlight>
                  <a:srgbClr val="FFFFFF"/>
                </a:highlight>
              </a:rPr>
              <a:t>await </a:t>
            </a:r>
            <a:r>
              <a:rPr lang="fr" sz="1100">
                <a:highlight>
                  <a:srgbClr val="FFFFFF"/>
                </a:highlight>
              </a:rPr>
              <a:t>httpClient.getUrl(uri);</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var </a:t>
            </a:r>
            <a:r>
              <a:rPr lang="fr" sz="1100">
                <a:highlight>
                  <a:srgbClr val="FFFFFF"/>
                </a:highlight>
              </a:rPr>
              <a:t>response = </a:t>
            </a:r>
            <a:r>
              <a:rPr b="1" lang="fr" sz="1100">
                <a:solidFill>
                  <a:srgbClr val="000080"/>
                </a:solidFill>
                <a:highlight>
                  <a:srgbClr val="FFFFFF"/>
                </a:highlight>
              </a:rPr>
              <a:t>await </a:t>
            </a:r>
            <a:r>
              <a:rPr lang="fr" sz="1100">
                <a:highlight>
                  <a:srgbClr val="FFFFFF"/>
                </a:highlight>
              </a:rPr>
              <a:t>request.close();</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if </a:t>
            </a:r>
            <a:r>
              <a:rPr lang="fr" sz="1100">
                <a:highlight>
                  <a:srgbClr val="FFFFFF"/>
                </a:highlight>
              </a:rPr>
              <a:t>(response.</a:t>
            </a:r>
            <a:r>
              <a:rPr b="1" lang="fr" sz="1100">
                <a:solidFill>
                  <a:srgbClr val="660E7A"/>
                </a:solidFill>
                <a:highlight>
                  <a:srgbClr val="FFFFFF"/>
                </a:highlight>
              </a:rPr>
              <a:t>statusCode </a:t>
            </a:r>
            <a:r>
              <a:rPr lang="fr" sz="1100">
                <a:highlight>
                  <a:srgbClr val="FFFFFF"/>
                </a:highlight>
              </a:rPr>
              <a:t>== HttpStatus.</a:t>
            </a:r>
            <a:r>
              <a:rPr i="1" lang="fr" sz="1100">
                <a:solidFill>
                  <a:srgbClr val="660E7A"/>
                </a:solidFill>
                <a:highlight>
                  <a:srgbClr val="FFFFFF"/>
                </a:highlight>
              </a:rPr>
              <a:t>OK</a:t>
            </a:r>
            <a:r>
              <a:rPr lang="fr" sz="1100">
                <a:highlight>
                  <a:srgbClr val="FFFFFF"/>
                </a:highlight>
              </a:rPr>
              <a:t>) {</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var </a:t>
            </a:r>
            <a:r>
              <a:rPr lang="fr" sz="1100">
                <a:highlight>
                  <a:srgbClr val="FFFFFF"/>
                </a:highlight>
              </a:rPr>
              <a:t>jsonRes = </a:t>
            </a:r>
            <a:r>
              <a:rPr b="1" lang="fr" sz="1100">
                <a:solidFill>
                  <a:srgbClr val="000080"/>
                </a:solidFill>
                <a:highlight>
                  <a:srgbClr val="FFFFFF"/>
                </a:highlight>
              </a:rPr>
              <a:t>await </a:t>
            </a:r>
            <a:r>
              <a:rPr lang="fr" sz="1100">
                <a:highlight>
                  <a:srgbClr val="FFFFFF"/>
                </a:highlight>
              </a:rPr>
              <a:t>response.transform(utf8.</a:t>
            </a:r>
            <a:r>
              <a:rPr b="1" lang="fr" sz="1100">
                <a:solidFill>
                  <a:srgbClr val="660E7A"/>
                </a:solidFill>
                <a:highlight>
                  <a:srgbClr val="FFFFFF"/>
                </a:highlight>
              </a:rPr>
              <a:t>decoder</a:t>
            </a:r>
            <a:r>
              <a:rPr lang="fr" sz="1100">
                <a:highlight>
                  <a:srgbClr val="FFFFFF"/>
                </a:highlight>
              </a:rPr>
              <a:t>).join();</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var </a:t>
            </a:r>
            <a:r>
              <a:rPr lang="fr" sz="1100">
                <a:highlight>
                  <a:srgbClr val="FFFFFF"/>
                </a:highlight>
              </a:rPr>
              <a:t>data = json.decode(jsonRes);</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return </a:t>
            </a:r>
            <a:r>
              <a:rPr lang="fr" sz="1100">
                <a:highlight>
                  <a:srgbClr val="FFFFFF"/>
                </a:highlight>
              </a:rPr>
              <a:t>data;</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 } </a:t>
            </a:r>
            <a:r>
              <a:rPr b="1" lang="fr" sz="1100">
                <a:solidFill>
                  <a:srgbClr val="000080"/>
                </a:solidFill>
                <a:highlight>
                  <a:srgbClr val="FFFFFF"/>
                </a:highlight>
              </a:rPr>
              <a:t>else </a:t>
            </a:r>
            <a:r>
              <a:rPr lang="fr" sz="1100">
                <a:highlight>
                  <a:srgbClr val="FFFFFF"/>
                </a:highlight>
              </a:rPr>
              <a:t>{</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  print(</a:t>
            </a:r>
            <a:r>
              <a:rPr b="1" lang="fr" sz="1100">
                <a:solidFill>
                  <a:srgbClr val="008000"/>
                </a:solidFill>
                <a:highlight>
                  <a:srgbClr val="FFFFFF"/>
                </a:highlight>
              </a:rPr>
              <a:t>'Error while getting data:</a:t>
            </a:r>
            <a:r>
              <a:rPr b="1" lang="fr" sz="1100">
                <a:solidFill>
                  <a:srgbClr val="000080"/>
                </a:solidFill>
                <a:highlight>
                  <a:srgbClr val="FFFFFF"/>
                </a:highlight>
              </a:rPr>
              <a:t>\n</a:t>
            </a:r>
            <a:r>
              <a:rPr b="1" lang="fr" sz="1100">
                <a:solidFill>
                  <a:srgbClr val="008000"/>
                </a:solidFill>
                <a:highlight>
                  <a:srgbClr val="FFFFFF"/>
                </a:highlight>
              </a:rPr>
              <a:t>Http status </a:t>
            </a:r>
            <a:r>
              <a:rPr lang="fr" sz="1100">
                <a:highlight>
                  <a:srgbClr val="FFFFFF"/>
                </a:highlight>
              </a:rPr>
              <a:t>${response.</a:t>
            </a:r>
            <a:r>
              <a:rPr b="1" lang="fr" sz="1100">
                <a:solidFill>
                  <a:srgbClr val="660E7A"/>
                </a:solidFill>
                <a:highlight>
                  <a:srgbClr val="FFFFFF"/>
                </a:highlight>
              </a:rPr>
              <a:t>statusCode</a:t>
            </a:r>
            <a:r>
              <a:rPr lang="fr" sz="1100">
                <a:highlight>
                  <a:srgbClr val="FFFFFF"/>
                </a:highlight>
              </a:rPr>
              <a:t>}</a:t>
            </a:r>
            <a:r>
              <a:rPr b="1" lang="fr" sz="1100">
                <a:solidFill>
                  <a:srgbClr val="008000"/>
                </a:solidFill>
                <a:highlight>
                  <a:srgbClr val="FFFFFF"/>
                </a:highlight>
              </a:rPr>
              <a:t>'</a:t>
            </a:r>
            <a:r>
              <a:rPr lang="fr" sz="1100">
                <a:highlight>
                  <a:srgbClr val="FFFFFF"/>
                </a:highlight>
              </a:rPr>
              <a:t>);</a:t>
            </a:r>
            <a:endParaRPr sz="1100">
              <a:highlight>
                <a:srgbClr val="FFFFFF"/>
              </a:highlight>
            </a:endParaRPr>
          </a:p>
          <a:p>
            <a:pPr indent="0" lvl="0" marL="0" rtl="0" algn="l">
              <a:lnSpc>
                <a:spcPct val="115000"/>
              </a:lnSpc>
              <a:spcBef>
                <a:spcPts val="0"/>
              </a:spcBef>
              <a:spcAft>
                <a:spcPts val="0"/>
              </a:spcAft>
              <a:buNone/>
            </a:pPr>
            <a:r>
              <a:rPr b="1" lang="fr" sz="1100">
                <a:solidFill>
                  <a:srgbClr val="000080"/>
                </a:solidFill>
                <a:highlight>
                  <a:srgbClr val="FFFFFF"/>
                </a:highlight>
              </a:rPr>
              <a:t>  return null</a:t>
            </a:r>
            <a:r>
              <a:rPr lang="fr" sz="1100">
                <a:highlight>
                  <a:srgbClr val="FFFFFF"/>
                </a:highlight>
              </a:rPr>
              <a:t>;</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 }</a:t>
            </a:r>
            <a:endParaRPr sz="1100">
              <a:highlight>
                <a:srgbClr val="FFFFFF"/>
              </a:highlight>
            </a:endParaRPr>
          </a:p>
          <a:p>
            <a:pPr indent="0" lvl="0" marL="0" rtl="0" algn="l">
              <a:lnSpc>
                <a:spcPct val="115000"/>
              </a:lnSpc>
              <a:spcBef>
                <a:spcPts val="0"/>
              </a:spcBef>
              <a:spcAft>
                <a:spcPts val="0"/>
              </a:spcAft>
              <a:buNone/>
            </a:pPr>
            <a:r>
              <a:rPr lang="fr" sz="1100">
                <a:highlight>
                  <a:srgbClr val="FFFFFF"/>
                </a:highlight>
              </a:rPr>
              <a:t>}</a:t>
            </a:r>
            <a:endParaRPr sz="1100">
              <a:highlight>
                <a:srgbClr val="FFFFFF"/>
              </a:highlight>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pic>
        <p:nvPicPr>
          <p:cNvPr descr="new-logo-white.png" id="518" name="Google Shape;518;p7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Accès réseau</a:t>
            </a:r>
            <a:endParaRPr/>
          </a:p>
        </p:txBody>
      </p:sp>
      <p:sp>
        <p:nvSpPr>
          <p:cNvPr id="524" name="Google Shape;524;p79"/>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POST</a:t>
            </a:r>
            <a:endParaRPr/>
          </a:p>
        </p:txBody>
      </p:sp>
      <p:sp>
        <p:nvSpPr>
          <p:cNvPr id="525" name="Google Shape;525;p79"/>
          <p:cNvSpPr/>
          <p:nvPr/>
        </p:nvSpPr>
        <p:spPr>
          <a:xfrm>
            <a:off x="478775" y="1813025"/>
            <a:ext cx="80661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fr" sz="900">
                <a:highlight>
                  <a:srgbClr val="FFFFFF"/>
                </a:highlight>
              </a:rPr>
              <a:t>postData(String url, body, params, bool secured) </a:t>
            </a:r>
            <a:r>
              <a:rPr b="1" lang="fr" sz="900">
                <a:solidFill>
                  <a:srgbClr val="000080"/>
                </a:solidFill>
                <a:highlight>
                  <a:srgbClr val="FFFFFF"/>
                </a:highlight>
              </a:rPr>
              <a:t>async </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r>
              <a:rPr b="1" lang="fr" sz="900">
                <a:solidFill>
                  <a:srgbClr val="000080"/>
                </a:solidFill>
                <a:highlight>
                  <a:srgbClr val="FFFFFF"/>
                </a:highlight>
              </a:rPr>
              <a:t>var </a:t>
            </a:r>
            <a:r>
              <a:rPr lang="fr" sz="900">
                <a:highlight>
                  <a:srgbClr val="FFFFFF"/>
                </a:highlight>
              </a:rPr>
              <a:t>uri;</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r>
              <a:rPr b="1" lang="fr" sz="900">
                <a:solidFill>
                  <a:srgbClr val="000080"/>
                </a:solidFill>
                <a:highlight>
                  <a:srgbClr val="FFFFFF"/>
                </a:highlight>
              </a:rPr>
              <a:t>if </a:t>
            </a:r>
            <a:r>
              <a:rPr lang="fr" sz="900">
                <a:highlight>
                  <a:srgbClr val="FFFFFF"/>
                </a:highlight>
              </a:rPr>
              <a:t>(secured) {</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uri = </a:t>
            </a:r>
            <a:r>
              <a:rPr b="1" lang="fr" sz="900">
                <a:solidFill>
                  <a:srgbClr val="000080"/>
                </a:solidFill>
                <a:highlight>
                  <a:srgbClr val="FFFFFF"/>
                </a:highlight>
              </a:rPr>
              <a:t>new </a:t>
            </a:r>
            <a:r>
              <a:rPr lang="fr" sz="900">
                <a:highlight>
                  <a:srgbClr val="FFFFFF"/>
                </a:highlight>
              </a:rPr>
              <a:t>Uri.https(</a:t>
            </a:r>
            <a:r>
              <a:rPr b="1" lang="fr" sz="900">
                <a:solidFill>
                  <a:srgbClr val="660E7A"/>
                </a:solidFill>
                <a:highlight>
                  <a:srgbClr val="FFFFFF"/>
                </a:highlight>
              </a:rPr>
              <a:t>server</a:t>
            </a:r>
            <a:r>
              <a:rPr lang="fr" sz="900">
                <a:highlight>
                  <a:srgbClr val="FFFFFF"/>
                </a:highlight>
              </a:rPr>
              <a:t>, url, params);</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 </a:t>
            </a:r>
            <a:r>
              <a:rPr b="1" lang="fr" sz="900">
                <a:solidFill>
                  <a:srgbClr val="000080"/>
                </a:solidFill>
                <a:highlight>
                  <a:srgbClr val="FFFFFF"/>
                </a:highlight>
              </a:rPr>
              <a:t>else </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uri = </a:t>
            </a:r>
            <a:r>
              <a:rPr b="1" lang="fr" sz="900">
                <a:solidFill>
                  <a:srgbClr val="000080"/>
                </a:solidFill>
                <a:highlight>
                  <a:srgbClr val="FFFFFF"/>
                </a:highlight>
              </a:rPr>
              <a:t>new </a:t>
            </a:r>
            <a:r>
              <a:rPr lang="fr" sz="900">
                <a:highlight>
                  <a:srgbClr val="FFFFFF"/>
                </a:highlight>
              </a:rPr>
              <a:t>Uri.http(</a:t>
            </a:r>
            <a:r>
              <a:rPr b="1" lang="fr" sz="900">
                <a:solidFill>
                  <a:srgbClr val="660E7A"/>
                </a:solidFill>
                <a:highlight>
                  <a:srgbClr val="FFFFFF"/>
                </a:highlight>
              </a:rPr>
              <a:t>server</a:t>
            </a:r>
            <a:r>
              <a:rPr lang="fr" sz="900">
                <a:highlight>
                  <a:srgbClr val="FFFFFF"/>
                </a:highlight>
              </a:rPr>
              <a:t>, url, params);</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String data = json.encode(body);</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r>
              <a:rPr b="1" lang="fr" sz="900">
                <a:solidFill>
                  <a:srgbClr val="000080"/>
                </a:solidFill>
                <a:highlight>
                  <a:srgbClr val="FFFFFF"/>
                </a:highlight>
              </a:rPr>
              <a:t>var </a:t>
            </a:r>
            <a:r>
              <a:rPr lang="fr" sz="900">
                <a:highlight>
                  <a:srgbClr val="FFFFFF"/>
                </a:highlight>
              </a:rPr>
              <a:t>response = </a:t>
            </a:r>
            <a:r>
              <a:rPr b="1" lang="fr" sz="900">
                <a:solidFill>
                  <a:srgbClr val="000080"/>
                </a:solidFill>
                <a:highlight>
                  <a:srgbClr val="FFFFFF"/>
                </a:highlight>
              </a:rPr>
              <a:t>await </a:t>
            </a:r>
            <a:r>
              <a:rPr lang="fr" sz="900">
                <a:highlight>
                  <a:srgbClr val="FFFFFF"/>
                </a:highlight>
              </a:rPr>
              <a:t>http.post(uri, body: data, headers: {HttpHeaders.</a:t>
            </a:r>
            <a:r>
              <a:rPr i="1" lang="fr" sz="900">
                <a:solidFill>
                  <a:srgbClr val="660E7A"/>
                </a:solidFill>
                <a:highlight>
                  <a:srgbClr val="FFFFFF"/>
                </a:highlight>
              </a:rPr>
              <a:t>CONTENT_TYPE</a:t>
            </a:r>
            <a:r>
              <a:rPr lang="fr" sz="900">
                <a:highlight>
                  <a:srgbClr val="FFFFFF"/>
                </a:highlight>
              </a:rPr>
              <a:t>: </a:t>
            </a:r>
            <a:r>
              <a:rPr b="1" lang="fr" sz="900">
                <a:solidFill>
                  <a:srgbClr val="008000"/>
                </a:solidFill>
                <a:highlight>
                  <a:srgbClr val="FFFFFF"/>
                </a:highlight>
              </a:rPr>
              <a:t>"application/json"</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r>
              <a:rPr b="1" lang="fr" sz="900">
                <a:solidFill>
                  <a:srgbClr val="000080"/>
                </a:solidFill>
                <a:highlight>
                  <a:srgbClr val="FFFFFF"/>
                </a:highlight>
              </a:rPr>
              <a:t>if </a:t>
            </a:r>
            <a:r>
              <a:rPr lang="fr" sz="900">
                <a:highlight>
                  <a:srgbClr val="FFFFFF"/>
                </a:highlight>
              </a:rPr>
              <a:t>(response.</a:t>
            </a:r>
            <a:r>
              <a:rPr b="1" lang="fr" sz="900">
                <a:solidFill>
                  <a:srgbClr val="660E7A"/>
                </a:solidFill>
                <a:highlight>
                  <a:srgbClr val="FFFFFF"/>
                </a:highlight>
              </a:rPr>
              <a:t>statusCode </a:t>
            </a:r>
            <a:r>
              <a:rPr lang="fr" sz="900">
                <a:highlight>
                  <a:srgbClr val="FFFFFF"/>
                </a:highlight>
              </a:rPr>
              <a:t>== HttpStatus.</a:t>
            </a:r>
            <a:r>
              <a:rPr i="1" lang="fr" sz="900">
                <a:solidFill>
                  <a:srgbClr val="660E7A"/>
                </a:solidFill>
                <a:highlight>
                  <a:srgbClr val="FFFFFF"/>
                </a:highlight>
              </a:rPr>
              <a:t>OK</a:t>
            </a:r>
            <a:r>
              <a:rPr lang="fr" sz="900">
                <a:highlight>
                  <a:srgbClr val="FFFFFF"/>
                </a:highlight>
              </a:rPr>
              <a:t>) {</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print(</a:t>
            </a:r>
            <a:r>
              <a:rPr b="1" lang="fr" sz="900">
                <a:solidFill>
                  <a:srgbClr val="008000"/>
                </a:solidFill>
                <a:highlight>
                  <a:srgbClr val="FFFFFF"/>
                </a:highlight>
              </a:rPr>
              <a:t>"Response body: </a:t>
            </a:r>
            <a:r>
              <a:rPr lang="fr" sz="900">
                <a:highlight>
                  <a:srgbClr val="FFFFFF"/>
                </a:highlight>
              </a:rPr>
              <a:t>${response.</a:t>
            </a:r>
            <a:r>
              <a:rPr b="1" lang="fr" sz="900">
                <a:solidFill>
                  <a:srgbClr val="660E7A"/>
                </a:solidFill>
                <a:highlight>
                  <a:srgbClr val="FFFFFF"/>
                </a:highlight>
              </a:rPr>
              <a:t>body</a:t>
            </a:r>
            <a:r>
              <a:rPr lang="fr" sz="900">
                <a:highlight>
                  <a:srgbClr val="FFFFFF"/>
                </a:highlight>
              </a:rPr>
              <a:t>}</a:t>
            </a:r>
            <a:r>
              <a:rPr b="1" lang="fr" sz="900">
                <a:solidFill>
                  <a:srgbClr val="008000"/>
                </a:solidFill>
                <a:highlight>
                  <a:srgbClr val="FFFFFF"/>
                </a:highlight>
              </a:rPr>
              <a:t>"</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 </a:t>
            </a:r>
            <a:r>
              <a:rPr b="1" lang="fr" sz="900">
                <a:solidFill>
                  <a:srgbClr val="000080"/>
                </a:solidFill>
                <a:highlight>
                  <a:srgbClr val="FFFFFF"/>
                </a:highlight>
              </a:rPr>
              <a:t>else </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print(</a:t>
            </a:r>
            <a:r>
              <a:rPr b="1" lang="fr" sz="900">
                <a:solidFill>
                  <a:srgbClr val="008000"/>
                </a:solidFill>
                <a:highlight>
                  <a:srgbClr val="FFFFFF"/>
                </a:highlight>
              </a:rPr>
              <a:t>'Error while posting data:</a:t>
            </a:r>
            <a:r>
              <a:rPr b="1" lang="fr" sz="900">
                <a:solidFill>
                  <a:srgbClr val="000080"/>
                </a:solidFill>
                <a:highlight>
                  <a:srgbClr val="FFFFFF"/>
                </a:highlight>
              </a:rPr>
              <a:t>\n</a:t>
            </a:r>
            <a:r>
              <a:rPr b="1" lang="fr" sz="900">
                <a:solidFill>
                  <a:srgbClr val="008000"/>
                </a:solidFill>
                <a:highlight>
                  <a:srgbClr val="FFFFFF"/>
                </a:highlight>
              </a:rPr>
              <a:t>Http status </a:t>
            </a:r>
            <a:r>
              <a:rPr lang="fr" sz="900">
                <a:highlight>
                  <a:srgbClr val="FFFFFF"/>
                </a:highlight>
              </a:rPr>
              <a:t>${response.</a:t>
            </a:r>
            <a:r>
              <a:rPr b="1" lang="fr" sz="900">
                <a:solidFill>
                  <a:srgbClr val="660E7A"/>
                </a:solidFill>
                <a:highlight>
                  <a:srgbClr val="FFFFFF"/>
                </a:highlight>
              </a:rPr>
              <a:t>statusCode</a:t>
            </a:r>
            <a:r>
              <a:rPr lang="fr" sz="900">
                <a:highlight>
                  <a:srgbClr val="FFFFFF"/>
                </a:highlight>
              </a:rPr>
              <a:t>}</a:t>
            </a:r>
            <a:r>
              <a:rPr b="1" lang="fr" sz="900">
                <a:solidFill>
                  <a:srgbClr val="008000"/>
                </a:solidFill>
                <a:highlight>
                  <a:srgbClr val="FFFFFF"/>
                </a:highlight>
              </a:rPr>
              <a:t>'</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r>
              <a:rPr b="1" lang="fr" sz="900">
                <a:solidFill>
                  <a:srgbClr val="000080"/>
                </a:solidFill>
                <a:highlight>
                  <a:srgbClr val="FFFFFF"/>
                </a:highlight>
              </a:rPr>
              <a:t>return null</a:t>
            </a:r>
            <a:r>
              <a:rPr lang="fr" sz="900">
                <a:highlight>
                  <a:srgbClr val="FFFFFF"/>
                </a:highlight>
              </a:rPr>
              <a:t>;</a:t>
            </a:r>
            <a:endParaRPr sz="900">
              <a:highlight>
                <a:srgbClr val="FFFFFF"/>
              </a:highlight>
            </a:endParaRPr>
          </a:p>
          <a:p>
            <a:pPr indent="0" lvl="0" marL="0" rtl="0" algn="l">
              <a:lnSpc>
                <a:spcPct val="150000"/>
              </a:lnSpc>
              <a:spcBef>
                <a:spcPts val="0"/>
              </a:spcBef>
              <a:spcAft>
                <a:spcPts val="0"/>
              </a:spcAft>
              <a:buNone/>
            </a:pPr>
            <a:r>
              <a:rPr lang="fr" sz="900">
                <a:highlight>
                  <a:srgbClr val="FFFFFF"/>
                </a:highlight>
              </a:rPr>
              <a:t> }</a:t>
            </a:r>
            <a:endParaRPr sz="900">
              <a:highlight>
                <a:srgbClr val="FFFFFF"/>
              </a:highlight>
            </a:endParaRPr>
          </a:p>
          <a:p>
            <a:pPr indent="0" lvl="0" marL="0" rtl="0" algn="l">
              <a:lnSpc>
                <a:spcPct val="150000"/>
              </a:lnSpc>
              <a:spcBef>
                <a:spcPts val="0"/>
              </a:spcBef>
              <a:spcAft>
                <a:spcPts val="0"/>
              </a:spcAft>
              <a:buNone/>
            </a:pPr>
            <a:r>
              <a:t/>
            </a:r>
            <a:endParaRPr b="1" sz="8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pic>
        <p:nvPicPr>
          <p:cNvPr descr="new-logo-white.png" id="526" name="Google Shape;526;p79"/>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32" name="Google Shape;532;p80"/>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trouve des animations un peu partout dans les applications mobiles</a:t>
            </a:r>
            <a:endParaRPr/>
          </a:p>
          <a:p>
            <a:pPr indent="0" lvl="0" marL="0" rtl="0" algn="l">
              <a:spcBef>
                <a:spcPts val="1600"/>
              </a:spcBef>
              <a:spcAft>
                <a:spcPts val="0"/>
              </a:spcAft>
              <a:buNone/>
            </a:pPr>
            <a:r>
              <a:rPr lang="fr"/>
              <a:t>Dans Flutter les animations sont assez simples à mettre en oeuvre</a:t>
            </a:r>
            <a:endParaRPr/>
          </a:p>
          <a:p>
            <a:pPr indent="0" lvl="0" marL="0" rtl="0" algn="l">
              <a:spcBef>
                <a:spcPts val="1600"/>
              </a:spcBef>
              <a:spcAft>
                <a:spcPts val="1600"/>
              </a:spcAft>
              <a:buNone/>
            </a:pPr>
            <a:r>
              <a:rPr lang="fr"/>
              <a:t>Plus besoin d’être un spécialiste</a:t>
            </a:r>
            <a:endParaRPr/>
          </a:p>
        </p:txBody>
      </p:sp>
      <p:pic>
        <p:nvPicPr>
          <p:cNvPr descr="new-logo-white.png" id="533" name="Google Shape;533;p80"/>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39" name="Google Shape;539;p81"/>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FadeInImage</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descr="new-logo-white.png" id="540" name="Google Shape;540;p81"/>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541" name="Google Shape;541;p81"/>
          <p:cNvSpPr/>
          <p:nvPr/>
        </p:nvSpPr>
        <p:spPr>
          <a:xfrm>
            <a:off x="478775" y="1813025"/>
            <a:ext cx="8066100" cy="1275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1100">
              <a:highlight>
                <a:srgbClr val="FFFFFF"/>
              </a:highlight>
            </a:endParaRPr>
          </a:p>
          <a:p>
            <a:pPr indent="0" lvl="0" marL="0" rtl="0" algn="l">
              <a:lnSpc>
                <a:spcPct val="115000"/>
              </a:lnSpc>
              <a:spcBef>
                <a:spcPts val="0"/>
              </a:spcBef>
              <a:spcAft>
                <a:spcPts val="0"/>
              </a:spcAft>
              <a:buNone/>
            </a:pPr>
            <a:r>
              <a:t/>
            </a:r>
            <a:endParaRPr b="1" sz="1100">
              <a:solidFill>
                <a:srgbClr val="000080"/>
              </a:solidFill>
              <a:highlight>
                <a:srgbClr val="FFFFFF"/>
              </a:highlight>
            </a:endParaRPr>
          </a:p>
          <a:p>
            <a:pPr indent="0" lvl="0" marL="0" rtl="0" algn="l">
              <a:lnSpc>
                <a:spcPct val="115000"/>
              </a:lnSpc>
              <a:spcBef>
                <a:spcPts val="0"/>
              </a:spcBef>
              <a:spcAft>
                <a:spcPts val="0"/>
              </a:spcAft>
              <a:buNone/>
            </a:pPr>
            <a:r>
              <a:t/>
            </a:r>
            <a:endParaRPr b="1" sz="1100">
              <a:solidFill>
                <a:srgbClr val="000080"/>
              </a:solidFill>
              <a:highlight>
                <a:srgbClr val="FFFFFF"/>
              </a:highlight>
            </a:endParaRPr>
          </a:p>
          <a:p>
            <a:pPr indent="0" lvl="0" marL="0" rtl="0" algn="l">
              <a:lnSpc>
                <a:spcPct val="115000"/>
              </a:lnSpc>
              <a:spcBef>
                <a:spcPts val="0"/>
              </a:spcBef>
              <a:spcAft>
                <a:spcPts val="0"/>
              </a:spcAft>
              <a:buNone/>
            </a:pPr>
            <a:r>
              <a:t/>
            </a:r>
            <a:endParaRPr b="1" sz="1100">
              <a:solidFill>
                <a:srgbClr val="000080"/>
              </a:solidFill>
              <a:highlight>
                <a:srgbClr val="FFFFFF"/>
              </a:highlight>
            </a:endParaRPr>
          </a:p>
          <a:p>
            <a:pPr indent="0" lvl="0" marL="0" rtl="0" algn="l">
              <a:lnSpc>
                <a:spcPct val="115000"/>
              </a:lnSpc>
              <a:spcBef>
                <a:spcPts val="0"/>
              </a:spcBef>
              <a:spcAft>
                <a:spcPts val="0"/>
              </a:spcAft>
              <a:buNone/>
            </a:pPr>
            <a:r>
              <a:t/>
            </a:r>
            <a:endParaRPr b="1" sz="1100">
              <a:solidFill>
                <a:srgbClr val="000080"/>
              </a:solidFill>
              <a:highlight>
                <a:srgbClr val="FFFFFF"/>
              </a:highlight>
            </a:endParaRPr>
          </a:p>
          <a:p>
            <a:pPr indent="0" lvl="0" marL="0" rtl="0" algn="l">
              <a:lnSpc>
                <a:spcPct val="115000"/>
              </a:lnSpc>
              <a:spcBef>
                <a:spcPts val="0"/>
              </a:spcBef>
              <a:spcAft>
                <a:spcPts val="0"/>
              </a:spcAft>
              <a:buNone/>
            </a:pPr>
            <a:r>
              <a:t/>
            </a:r>
            <a:endParaRPr b="1">
              <a:solidFill>
                <a:srgbClr val="000080"/>
              </a:solidFill>
              <a:highlight>
                <a:srgbClr val="FFFFFF"/>
              </a:highlight>
            </a:endParaRPr>
          </a:p>
          <a:p>
            <a:pPr indent="0" lvl="0" marL="0" rtl="0" algn="l">
              <a:lnSpc>
                <a:spcPct val="115000"/>
              </a:lnSpc>
              <a:spcBef>
                <a:spcPts val="0"/>
              </a:spcBef>
              <a:spcAft>
                <a:spcPts val="0"/>
              </a:spcAft>
              <a:buNone/>
            </a:pPr>
            <a:r>
              <a:rPr b="1" lang="fr">
                <a:solidFill>
                  <a:srgbClr val="000080"/>
                </a:solidFill>
                <a:highlight>
                  <a:srgbClr val="FFFFFF"/>
                </a:highlight>
              </a:rPr>
              <a:t>new </a:t>
            </a:r>
            <a:r>
              <a:rPr lang="fr">
                <a:highlight>
                  <a:srgbClr val="FFFFFF"/>
                </a:highlight>
              </a:rPr>
              <a:t>FadeInImage</a:t>
            </a:r>
            <a:r>
              <a:rPr b="1" i="1" lang="fr">
                <a:solidFill>
                  <a:srgbClr val="660E7A"/>
                </a:solidFill>
                <a:highlight>
                  <a:srgbClr val="FFFFFF"/>
                </a:highlight>
              </a:rPr>
              <a:t>(</a:t>
            </a:r>
            <a:endParaRPr b="1" i="1">
              <a:solidFill>
                <a:srgbClr val="660E7A"/>
              </a:solidFill>
              <a:highlight>
                <a:srgbClr val="FFFFFF"/>
              </a:highlight>
            </a:endParaRPr>
          </a:p>
          <a:p>
            <a:pPr indent="0" lvl="0" marL="0" rtl="0" algn="l">
              <a:lnSpc>
                <a:spcPct val="115000"/>
              </a:lnSpc>
              <a:spcBef>
                <a:spcPts val="0"/>
              </a:spcBef>
              <a:spcAft>
                <a:spcPts val="0"/>
              </a:spcAft>
              <a:buNone/>
            </a:pPr>
            <a:r>
              <a:rPr b="1" i="1" lang="fr">
                <a:solidFill>
                  <a:srgbClr val="660E7A"/>
                </a:solidFill>
                <a:highlight>
                  <a:srgbClr val="FFFFFF"/>
                </a:highlight>
              </a:rPr>
              <a:t> </a:t>
            </a:r>
            <a:r>
              <a:rPr lang="fr">
                <a:highlight>
                  <a:srgbClr val="FFFFFF"/>
                </a:highlight>
              </a:rPr>
              <a:t>placeholder: </a:t>
            </a:r>
            <a:r>
              <a:rPr b="1" lang="fr">
                <a:solidFill>
                  <a:srgbClr val="000080"/>
                </a:solidFill>
                <a:highlight>
                  <a:srgbClr val="FFFFFF"/>
                </a:highlight>
              </a:rPr>
              <a:t>new </a:t>
            </a:r>
            <a:r>
              <a:rPr lang="fr">
                <a:highlight>
                  <a:srgbClr val="FFFFFF"/>
                </a:highlight>
              </a:rPr>
              <a:t>AssetImage</a:t>
            </a:r>
            <a:r>
              <a:rPr b="1" i="1" lang="fr">
                <a:solidFill>
                  <a:srgbClr val="660E7A"/>
                </a:solidFill>
                <a:highlight>
                  <a:srgbClr val="FFFFFF"/>
                </a:highlight>
              </a:rPr>
              <a:t>(</a:t>
            </a:r>
            <a:r>
              <a:rPr b="1" lang="fr">
                <a:solidFill>
                  <a:srgbClr val="008000"/>
                </a:solidFill>
                <a:highlight>
                  <a:srgbClr val="FFFFFF"/>
                </a:highlight>
              </a:rPr>
              <a:t>'path/to/image'</a:t>
            </a:r>
            <a:r>
              <a:rPr b="1" i="1" lang="fr">
                <a:solidFill>
                  <a:srgbClr val="660E7A"/>
                </a:solidFill>
                <a:highlight>
                  <a:srgbClr val="FFFFFF"/>
                </a:highlight>
              </a:rPr>
              <a:t>)</a:t>
            </a:r>
            <a:r>
              <a:rPr lang="fr">
                <a:highlight>
                  <a:srgbClr val="FFFFFF"/>
                </a:highlight>
              </a:rPr>
              <a:t>,</a:t>
            </a:r>
            <a:endParaRPr>
              <a:highlight>
                <a:srgbClr val="FFFFFF"/>
              </a:highlight>
            </a:endParaRPr>
          </a:p>
          <a:p>
            <a:pPr indent="0" lvl="0" marL="0" rtl="0" algn="l">
              <a:lnSpc>
                <a:spcPct val="115000"/>
              </a:lnSpc>
              <a:spcBef>
                <a:spcPts val="0"/>
              </a:spcBef>
              <a:spcAft>
                <a:spcPts val="0"/>
              </a:spcAft>
              <a:buNone/>
            </a:pPr>
            <a:r>
              <a:rPr lang="fr">
                <a:highlight>
                  <a:srgbClr val="FFFFFF"/>
                </a:highlight>
              </a:rPr>
              <a:t> image: </a:t>
            </a:r>
            <a:r>
              <a:rPr b="1" lang="fr">
                <a:solidFill>
                  <a:srgbClr val="000080"/>
                </a:solidFill>
                <a:highlight>
                  <a:srgbClr val="FFFFFF"/>
                </a:highlight>
              </a:rPr>
              <a:t>new </a:t>
            </a:r>
            <a:r>
              <a:rPr lang="fr">
                <a:highlight>
                  <a:srgbClr val="FFFFFF"/>
                </a:highlight>
              </a:rPr>
              <a:t>NetworkImage</a:t>
            </a:r>
            <a:r>
              <a:rPr b="1" i="1" lang="fr">
                <a:solidFill>
                  <a:srgbClr val="660E7A"/>
                </a:solidFill>
                <a:highlight>
                  <a:srgbClr val="FFFFFF"/>
                </a:highlight>
              </a:rPr>
              <a:t>(</a:t>
            </a:r>
            <a:r>
              <a:rPr b="1" lang="fr">
                <a:solidFill>
                  <a:srgbClr val="008000"/>
                </a:solidFill>
                <a:highlight>
                  <a:srgbClr val="FFFFFF"/>
                </a:highlight>
              </a:rPr>
              <a:t>'url'</a:t>
            </a:r>
            <a:r>
              <a:rPr b="1" i="1" lang="fr">
                <a:solidFill>
                  <a:srgbClr val="660E7A"/>
                </a:solidFill>
                <a:highlight>
                  <a:srgbClr val="FFFFFF"/>
                </a:highlight>
              </a:rPr>
              <a:t>)</a:t>
            </a:r>
            <a:r>
              <a:rPr lang="fr">
                <a:highlight>
                  <a:srgbClr val="FFFFFF"/>
                </a:highlight>
              </a:rPr>
              <a:t>,</a:t>
            </a:r>
            <a:endParaRPr>
              <a:highlight>
                <a:srgbClr val="FFFFFF"/>
              </a:highlight>
            </a:endParaRPr>
          </a:p>
          <a:p>
            <a:pPr indent="0" lvl="0" marL="0" rtl="0" algn="l">
              <a:lnSpc>
                <a:spcPct val="115000"/>
              </a:lnSpc>
              <a:spcBef>
                <a:spcPts val="0"/>
              </a:spcBef>
              <a:spcAft>
                <a:spcPts val="0"/>
              </a:spcAft>
              <a:buNone/>
            </a:pPr>
            <a:r>
              <a:rPr b="1" i="1" lang="fr">
                <a:solidFill>
                  <a:srgbClr val="660E7A"/>
                </a:solidFill>
                <a:highlight>
                  <a:srgbClr val="FFFFFF"/>
                </a:highlight>
              </a:rPr>
              <a:t>)</a:t>
            </a:r>
            <a:endParaRPr b="1" i="1">
              <a:solidFill>
                <a:srgbClr val="660E7A"/>
              </a:solidFill>
              <a:highlight>
                <a:srgbClr val="FFFFFF"/>
              </a:highlight>
            </a:endParaRPr>
          </a:p>
          <a:p>
            <a:pPr indent="0" lvl="0" marL="0" rtl="0" algn="l">
              <a:lnSpc>
                <a:spcPct val="115000"/>
              </a:lnSpc>
              <a:spcBef>
                <a:spcPts val="0"/>
              </a:spcBef>
              <a:spcAft>
                <a:spcPts val="0"/>
              </a:spcAft>
              <a:buNone/>
            </a:pPr>
            <a:r>
              <a:t/>
            </a:r>
            <a:endParaRPr sz="1100">
              <a:highlight>
                <a:srgbClr val="FFFFFF"/>
              </a:highlight>
            </a:endParaRPr>
          </a:p>
          <a:p>
            <a:pPr indent="0" lvl="0" marL="139700" marR="139700" rtl="0" algn="l">
              <a:lnSpc>
                <a:spcPct val="150000"/>
              </a:lnSpc>
              <a:spcBef>
                <a:spcPts val="500"/>
              </a:spcBef>
              <a:spcAft>
                <a:spcPts val="0"/>
              </a:spcAft>
              <a:buNone/>
            </a:pPr>
            <a:r>
              <a:t/>
            </a:r>
            <a:endParaRPr b="1" sz="1100">
              <a:solidFill>
                <a:srgbClr val="000080"/>
              </a:solidFill>
              <a:highlight>
                <a:srgbClr val="FFFFFF"/>
              </a:highlight>
            </a:endParaRPr>
          </a:p>
          <a:p>
            <a:pPr indent="0" lvl="0" marL="139700" marR="139700" rtl="0" algn="l">
              <a:lnSpc>
                <a:spcPct val="150000"/>
              </a:lnSpc>
              <a:spcBef>
                <a:spcPts val="500"/>
              </a:spcBef>
              <a:spcAft>
                <a:spcPts val="0"/>
              </a:spcAft>
              <a:buNone/>
            </a:pPr>
            <a:r>
              <a:t/>
            </a:r>
            <a:endParaRPr b="1" sz="1100">
              <a:solidFill>
                <a:srgbClr val="000080"/>
              </a:solidFill>
              <a:highlight>
                <a:srgbClr val="FFFFFF"/>
              </a:highlight>
            </a:endParaRPr>
          </a:p>
          <a:p>
            <a:pPr indent="3060700" lvl="0" marL="0" rtl="0" algn="l">
              <a:lnSpc>
                <a:spcPct val="115000"/>
              </a:lnSpc>
              <a:spcBef>
                <a:spcPts val="50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8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pic>
        <p:nvPicPr>
          <p:cNvPr id="542" name="Google Shape;542;p81"/>
          <p:cNvPicPr preferRelativeResize="0"/>
          <p:nvPr/>
        </p:nvPicPr>
        <p:blipFill>
          <a:blip r:embed="rId4">
            <a:alphaModFix/>
          </a:blip>
          <a:stretch>
            <a:fillRect/>
          </a:stretch>
        </p:blipFill>
        <p:spPr>
          <a:xfrm>
            <a:off x="6953550" y="499950"/>
            <a:ext cx="1865625" cy="32461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8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48" name="Google Shape;548;p82"/>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Hero</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b="1" lang="fr"/>
              <a:t>https://medium.com/flutterpub/my-flutter-path-004-hero-animation-d030895b8424</a:t>
            </a:r>
            <a:endParaRPr b="1"/>
          </a:p>
        </p:txBody>
      </p:sp>
      <p:pic>
        <p:nvPicPr>
          <p:cNvPr descr="new-logo-white.png" id="549" name="Google Shape;549;p82"/>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550" name="Google Shape;550;p82"/>
          <p:cNvPicPr preferRelativeResize="0"/>
          <p:nvPr/>
        </p:nvPicPr>
        <p:blipFill>
          <a:blip r:embed="rId4">
            <a:alphaModFix/>
          </a:blip>
          <a:stretch>
            <a:fillRect/>
          </a:stretch>
        </p:blipFill>
        <p:spPr>
          <a:xfrm>
            <a:off x="7396375" y="246550"/>
            <a:ext cx="1460225" cy="27744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56" name="Google Shape;556;p83"/>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AnimatedList</a:t>
            </a:r>
            <a:endParaRPr b="1"/>
          </a:p>
          <a:p>
            <a:pPr indent="0" lvl="0" marL="0" rtl="0" algn="l">
              <a:spcBef>
                <a:spcPts val="1600"/>
              </a:spcBef>
              <a:spcAft>
                <a:spcPts val="0"/>
              </a:spcAft>
              <a:buNone/>
            </a:pPr>
            <a:r>
              <a:t/>
            </a:r>
            <a:endParaRPr/>
          </a:p>
          <a:p>
            <a:pPr indent="0" lvl="0" marL="0" rtl="0" algn="l">
              <a:spcBef>
                <a:spcPts val="1600"/>
              </a:spcBef>
              <a:spcAft>
                <a:spcPts val="1600"/>
              </a:spcAft>
              <a:buNone/>
            </a:pPr>
            <a:r>
              <a:rPr b="1" lang="fr"/>
              <a:t>https://medium.com/flutter-community/the-magic-of-animatedlist-18afb2ba564c</a:t>
            </a:r>
            <a:endParaRPr b="1"/>
          </a:p>
        </p:txBody>
      </p:sp>
      <p:pic>
        <p:nvPicPr>
          <p:cNvPr descr="new-logo-white.png" id="557" name="Google Shape;557;p83"/>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59" name="Google Shape;159;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Google met à disposition pour des plugins pour plusieurs IDE (IntelliJ, Android Studio, VS Code)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160" name="Google Shape;160;p30"/>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161" name="Google Shape;161;p30"/>
          <p:cNvPicPr preferRelativeResize="0"/>
          <p:nvPr/>
        </p:nvPicPr>
        <p:blipFill>
          <a:blip r:embed="rId4">
            <a:alphaModFix/>
          </a:blip>
          <a:stretch>
            <a:fillRect/>
          </a:stretch>
        </p:blipFill>
        <p:spPr>
          <a:xfrm>
            <a:off x="2406721" y="1968675"/>
            <a:ext cx="4493554" cy="3078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63" name="Google Shape;563;p84"/>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Pour réaliser une animation, on a besoin de 3 éléments</a:t>
            </a:r>
            <a:endParaRPr/>
          </a:p>
          <a:p>
            <a:pPr indent="-342900" lvl="0" marL="457200" rtl="0" algn="l">
              <a:spcBef>
                <a:spcPts val="1600"/>
              </a:spcBef>
              <a:spcAft>
                <a:spcPts val="0"/>
              </a:spcAft>
              <a:buSzPts val="1800"/>
              <a:buChar char="-"/>
            </a:pPr>
            <a:r>
              <a:rPr lang="fr"/>
              <a:t>Un Ticker</a:t>
            </a:r>
            <a:endParaRPr/>
          </a:p>
          <a:p>
            <a:pPr indent="-342900" lvl="0" marL="457200" rtl="0" algn="l">
              <a:spcBef>
                <a:spcPts val="0"/>
              </a:spcBef>
              <a:spcAft>
                <a:spcPts val="0"/>
              </a:spcAft>
              <a:buSzPts val="1800"/>
              <a:buChar char="-"/>
            </a:pPr>
            <a:r>
              <a:rPr lang="fr"/>
              <a:t>Une Animation</a:t>
            </a:r>
            <a:endParaRPr/>
          </a:p>
          <a:p>
            <a:pPr indent="-342900" lvl="0" marL="457200" rtl="0" algn="l">
              <a:spcBef>
                <a:spcPts val="0"/>
              </a:spcBef>
              <a:spcAft>
                <a:spcPts val="0"/>
              </a:spcAft>
              <a:buSzPts val="1800"/>
              <a:buChar char="-"/>
            </a:pPr>
            <a:r>
              <a:rPr lang="fr"/>
              <a:t>Un AnimationController</a:t>
            </a:r>
            <a:endParaRPr/>
          </a:p>
        </p:txBody>
      </p:sp>
      <p:pic>
        <p:nvPicPr>
          <p:cNvPr descr="new-logo-white.png" id="564" name="Google Shape;564;p84"/>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70" name="Google Shape;570;p85"/>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Ticker</a:t>
            </a:r>
            <a:endParaRPr b="1"/>
          </a:p>
          <a:p>
            <a:pPr indent="0" lvl="0" marL="0" rtl="0" algn="l">
              <a:spcBef>
                <a:spcPts val="1600"/>
              </a:spcBef>
              <a:spcAft>
                <a:spcPts val="0"/>
              </a:spcAft>
              <a:buNone/>
            </a:pPr>
            <a:r>
              <a:rPr lang="fr"/>
              <a:t>Classe qui émet un signal environ 60 fois par seconde</a:t>
            </a:r>
            <a:endParaRPr/>
          </a:p>
          <a:p>
            <a:pPr indent="0" lvl="0" marL="0" rtl="0" algn="l">
              <a:spcBef>
                <a:spcPts val="1600"/>
              </a:spcBef>
              <a:spcAft>
                <a:spcPts val="0"/>
              </a:spcAft>
              <a:buNone/>
            </a:pPr>
            <a:r>
              <a:rPr lang="fr"/>
              <a:t>À chaque tic, le Ticker invoque la ou les méthodes de callback en y passant la durée écoulée depuis le premier tic de son démarrage</a:t>
            </a:r>
            <a:endParaRPr/>
          </a:p>
          <a:p>
            <a:pPr indent="0" lvl="0" marL="0" rtl="0" algn="l">
              <a:spcBef>
                <a:spcPts val="1600"/>
              </a:spcBef>
              <a:spcAft>
                <a:spcPts val="1600"/>
              </a:spcAft>
              <a:buNone/>
            </a:pPr>
            <a:r>
              <a:rPr lang="fr"/>
              <a:t>Tous les tickers, même démarrés à des moments différents, seront toujours synchronisés (utile pour synchroniser plusieurs animations)</a:t>
            </a:r>
            <a:endParaRPr/>
          </a:p>
        </p:txBody>
      </p:sp>
      <p:pic>
        <p:nvPicPr>
          <p:cNvPr descr="new-logo-white.png" id="571" name="Google Shape;571;p85"/>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77" name="Google Shape;577;p86"/>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Animation</a:t>
            </a:r>
            <a:endParaRPr b="1"/>
          </a:p>
          <a:p>
            <a:pPr indent="0" lvl="0" marL="0" rtl="0" algn="l">
              <a:spcBef>
                <a:spcPts val="1600"/>
              </a:spcBef>
              <a:spcAft>
                <a:spcPts val="0"/>
              </a:spcAft>
              <a:buNone/>
            </a:pPr>
            <a:r>
              <a:rPr lang="fr"/>
              <a:t>C’est une valeur (type spécifique) qui peut changer au cours de la vie de l’animation</a:t>
            </a:r>
            <a:endParaRPr/>
          </a:p>
          <a:p>
            <a:pPr indent="0" lvl="0" marL="0" rtl="0" algn="l">
              <a:spcBef>
                <a:spcPts val="1600"/>
              </a:spcBef>
              <a:spcAft>
                <a:spcPts val="1600"/>
              </a:spcAft>
              <a:buNone/>
            </a:pPr>
            <a:r>
              <a:rPr lang="fr"/>
              <a:t>Le changement peut être linéaire ou non (cf Curves)</a:t>
            </a:r>
            <a:endParaRPr/>
          </a:p>
        </p:txBody>
      </p:sp>
      <p:pic>
        <p:nvPicPr>
          <p:cNvPr descr="new-logo-white.png" id="578" name="Google Shape;578;p8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84" name="Google Shape;584;p87"/>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AnimationController</a:t>
            </a:r>
            <a:endParaRPr b="1"/>
          </a:p>
          <a:p>
            <a:pPr indent="0" lvl="0" marL="0" rtl="0" algn="l">
              <a:spcBef>
                <a:spcPts val="1600"/>
              </a:spcBef>
              <a:spcAft>
                <a:spcPts val="0"/>
              </a:spcAft>
              <a:buNone/>
            </a:pPr>
            <a:r>
              <a:rPr lang="fr"/>
              <a:t>Classe qui contrôle une ou plusieurs animations</a:t>
            </a:r>
            <a:endParaRPr/>
          </a:p>
          <a:p>
            <a:pPr indent="0" lvl="0" marL="0" rtl="0" algn="l">
              <a:spcBef>
                <a:spcPts val="1600"/>
              </a:spcBef>
              <a:spcAft>
                <a:spcPts val="0"/>
              </a:spcAft>
              <a:buNone/>
            </a:pPr>
            <a:r>
              <a:rPr lang="fr"/>
              <a:t>Elle fait varier la valeur d’une animation depuis une valeur de début (lowerBound) jusqu’à une valeur finale (upperBound) en un certain laps de temps (duration) et en utilisant une vélocité (velocity, ou nombre de changement de valeur par seconde)</a:t>
            </a:r>
            <a:endParaRPr/>
          </a:p>
          <a:p>
            <a:pPr indent="0" lvl="0" marL="0" rtl="0" algn="l">
              <a:spcBef>
                <a:spcPts val="1600"/>
              </a:spcBef>
              <a:spcAft>
                <a:spcPts val="1600"/>
              </a:spcAft>
              <a:buNone/>
            </a:pPr>
            <a:r>
              <a:t/>
            </a:r>
            <a:endParaRPr/>
          </a:p>
        </p:txBody>
      </p:sp>
      <p:pic>
        <p:nvPicPr>
          <p:cNvPr descr="new-logo-white.png" id="585" name="Google Shape;585;p87"/>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91" name="Google Shape;591;p88"/>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AnimationController</a:t>
            </a:r>
            <a:endParaRPr b="1"/>
          </a:p>
          <a:p>
            <a:pPr indent="0" lvl="0" marL="0" rtl="0" algn="l">
              <a:spcBef>
                <a:spcPts val="1600"/>
              </a:spcBef>
              <a:spcAft>
                <a:spcPts val="0"/>
              </a:spcAft>
              <a:buNone/>
            </a:pPr>
            <a:r>
              <a:rPr lang="fr"/>
              <a:t>Donc, grâce à cette classe AnimationController, nous pouvons:</a:t>
            </a:r>
            <a:endParaRPr/>
          </a:p>
          <a:p>
            <a:pPr indent="-342900" lvl="0" marL="457200" rtl="0" algn="l">
              <a:spcBef>
                <a:spcPts val="2700"/>
              </a:spcBef>
              <a:spcAft>
                <a:spcPts val="0"/>
              </a:spcAft>
              <a:buSzPts val="1800"/>
              <a:buChar char="-"/>
            </a:pPr>
            <a:r>
              <a:rPr lang="fr"/>
              <a:t>jouer une scène en avant (= forward), en arrière (= reverse)</a:t>
            </a:r>
            <a:endParaRPr/>
          </a:p>
          <a:p>
            <a:pPr indent="-342900" lvl="0" marL="457200" rtl="0" algn="l">
              <a:spcBef>
                <a:spcPts val="0"/>
              </a:spcBef>
              <a:spcAft>
                <a:spcPts val="0"/>
              </a:spcAft>
              <a:buSzPts val="1800"/>
              <a:buChar char="-"/>
            </a:pPr>
            <a:r>
              <a:rPr lang="fr"/>
              <a:t>arrêter une scène</a:t>
            </a:r>
            <a:endParaRPr/>
          </a:p>
          <a:p>
            <a:pPr indent="-342900" lvl="0" marL="457200" rtl="0" algn="l">
              <a:spcBef>
                <a:spcPts val="0"/>
              </a:spcBef>
              <a:spcAft>
                <a:spcPts val="0"/>
              </a:spcAft>
              <a:buSzPts val="1800"/>
              <a:buChar char="-"/>
            </a:pPr>
            <a:r>
              <a:rPr lang="fr"/>
              <a:t>positionner une scène à une certaine valeur</a:t>
            </a:r>
            <a:endParaRPr/>
          </a:p>
          <a:p>
            <a:pPr indent="-342900" lvl="0" marL="457200" rtl="0" algn="l">
              <a:spcBef>
                <a:spcPts val="0"/>
              </a:spcBef>
              <a:spcAft>
                <a:spcPts val="0"/>
              </a:spcAft>
              <a:buSzPts val="1800"/>
              <a:buChar char="-"/>
            </a:pPr>
            <a:r>
              <a:rPr lang="fr"/>
              <a:t>définir les valeurs limites (lowerBound, upperBound) d’une scène</a:t>
            </a:r>
            <a:endParaRPr sz="1300">
              <a:solidFill>
                <a:srgbClr val="5D686F"/>
              </a:solidFill>
              <a:latin typeface="Merriweather"/>
              <a:ea typeface="Merriweather"/>
              <a:cs typeface="Merriweather"/>
              <a:sym typeface="Merriweathe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descr="new-logo-white.png" id="592" name="Google Shape;592;p8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8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598" name="Google Shape;598;p89"/>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AnimationController</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599" name="Google Shape;599;p89"/>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00" name="Google Shape;600;p89"/>
          <p:cNvSpPr/>
          <p:nvPr/>
        </p:nvSpPr>
        <p:spPr>
          <a:xfrm>
            <a:off x="478775" y="1813025"/>
            <a:ext cx="8066100" cy="26400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highlight>
                <a:srgbClr val="FFFFFF"/>
              </a:highlight>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8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fr" sz="1050">
                <a:solidFill>
                  <a:srgbClr val="333333"/>
                </a:solidFill>
                <a:latin typeface="Verdana"/>
                <a:ea typeface="Verdana"/>
                <a:cs typeface="Verdana"/>
                <a:sym typeface="Verdana"/>
              </a:rPr>
              <a:t>AnimationController</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controller</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AnimationController(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value:</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la valeur actuelle de l'animation, généralement 0.0 (= par défaut)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lowerBound:</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la valeur minimale de l'animation, généralement 0.0 (= par défaut)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upperBound:</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la valeur maximale de l'animation, généralement 1.0 (= par défaut)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duration:</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la durée totale de l'animation entière (scène)</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vsync:</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le ticker</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debugLabel:</a:t>
            </a: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une étiquette à utiliser pour identifier le contrôleur</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durant une session de débogage</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t>
            </a:r>
            <a:endParaRPr sz="900">
              <a:highlight>
                <a:srgbClr val="FFFFFF"/>
              </a:highlight>
            </a:endParaRPr>
          </a:p>
          <a:p>
            <a:pPr indent="0" lvl="0" marL="0" rtl="0" algn="l">
              <a:lnSpc>
                <a:spcPct val="150000"/>
              </a:lnSpc>
              <a:spcBef>
                <a:spcPts val="0"/>
              </a:spcBef>
              <a:spcAft>
                <a:spcPts val="0"/>
              </a:spcAft>
              <a:buNone/>
            </a:pPr>
            <a:r>
              <a:t/>
            </a:r>
            <a:endParaRPr b="1" sz="8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8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100">
              <a:solidFill>
                <a:srgbClr val="000080"/>
              </a:solidFill>
              <a:highlight>
                <a:srgbClr val="FFFFFF"/>
              </a:highlight>
            </a:endParaRPr>
          </a:p>
          <a:p>
            <a:pPr indent="0" lvl="0" marL="0" rtl="0" algn="l">
              <a:spcBef>
                <a:spcPts val="0"/>
              </a:spcBef>
              <a:spcAft>
                <a:spcPts val="0"/>
              </a:spcAft>
              <a:buNone/>
            </a:pPr>
            <a:r>
              <a:t/>
            </a:r>
            <a:endParaRPr sz="1100">
              <a:solidFill>
                <a:srgbClr val="808000"/>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06" name="Google Shape;606;p90"/>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Liaison </a:t>
            </a:r>
            <a:r>
              <a:rPr b="1" lang="fr"/>
              <a:t>AnimationController / Ticker</a:t>
            </a:r>
            <a:endParaRPr b="1"/>
          </a:p>
          <a:p>
            <a:pPr indent="0" lvl="0" marL="0" rtl="0" algn="l">
              <a:spcBef>
                <a:spcPts val="1600"/>
              </a:spcBef>
              <a:spcAft>
                <a:spcPts val="0"/>
              </a:spcAft>
              <a:buNone/>
            </a:pPr>
            <a:r>
              <a:rPr lang="fr"/>
              <a:t>Généralement, le ticker est lié à un </a:t>
            </a:r>
            <a:r>
              <a:rPr b="1" lang="fr"/>
              <a:t>StatefulWidget</a:t>
            </a:r>
            <a:endParaRPr b="1"/>
          </a:p>
          <a:p>
            <a:pPr indent="0" lvl="0" marL="0" rtl="0" algn="l">
              <a:spcBef>
                <a:spcPts val="1600"/>
              </a:spcBef>
              <a:spcAft>
                <a:spcPts val="0"/>
              </a:spcAft>
              <a:buNone/>
            </a:pPr>
            <a:r>
              <a:rPr lang="fr"/>
              <a:t>On lie le ticker à l’attribut </a:t>
            </a:r>
            <a:r>
              <a:rPr b="1" lang="fr"/>
              <a:t>vsync </a:t>
            </a:r>
            <a:r>
              <a:rPr lang="fr"/>
              <a:t>de l’AnimationController</a:t>
            </a:r>
            <a:endParaRPr/>
          </a:p>
          <a:p>
            <a:pPr indent="0" lvl="0" marL="0" rtl="0" algn="l">
              <a:spcBef>
                <a:spcPts val="1600"/>
              </a:spcBef>
              <a:spcAft>
                <a:spcPts val="1600"/>
              </a:spcAft>
              <a:buNone/>
            </a:pPr>
            <a:r>
              <a:t/>
            </a:r>
            <a:endParaRPr/>
          </a:p>
        </p:txBody>
      </p:sp>
      <p:pic>
        <p:nvPicPr>
          <p:cNvPr descr="new-logo-white.png" id="607" name="Google Shape;607;p90"/>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9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13" name="Google Shape;613;p91"/>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Liaison </a:t>
            </a:r>
            <a:r>
              <a:rPr b="1" lang="fr"/>
              <a:t>AnimationController / Ticker</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14" name="Google Shape;614;p91"/>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15" name="Google Shape;615;p91"/>
          <p:cNvSpPr/>
          <p:nvPr/>
        </p:nvSpPr>
        <p:spPr>
          <a:xfrm>
            <a:off x="478775" y="1813025"/>
            <a:ext cx="8066100" cy="30153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rPr lang="fr" sz="1000">
                <a:solidFill>
                  <a:srgbClr val="0000FF"/>
                </a:solidFill>
                <a:latin typeface="Verdana"/>
                <a:ea typeface="Verdana"/>
                <a:cs typeface="Verdana"/>
                <a:sym typeface="Verdana"/>
              </a:rPr>
              <a:t>class</a:t>
            </a:r>
            <a:r>
              <a:rPr lang="fr" sz="1000">
                <a:solidFill>
                  <a:srgbClr val="333333"/>
                </a:solidFill>
                <a:highlight>
                  <a:srgbClr val="F7F8F8"/>
                </a:highlight>
                <a:latin typeface="Verdana"/>
                <a:ea typeface="Verdana"/>
                <a:cs typeface="Verdana"/>
                <a:sym typeface="Verdana"/>
              </a:rPr>
              <a:t> </a:t>
            </a:r>
            <a:r>
              <a:rPr lang="fr" sz="1000">
                <a:solidFill>
                  <a:srgbClr val="2B91AF"/>
                </a:solidFill>
                <a:latin typeface="Verdana"/>
                <a:ea typeface="Verdana"/>
                <a:cs typeface="Verdana"/>
                <a:sym typeface="Verdana"/>
              </a:rPr>
              <a:t>_MyStateWidget</a:t>
            </a:r>
            <a:r>
              <a:rPr lang="fr" sz="1000">
                <a:solidFill>
                  <a:srgbClr val="333333"/>
                </a:solidFill>
                <a:highlight>
                  <a:srgbClr val="F7F8F8"/>
                </a:highlight>
                <a:latin typeface="Verdana"/>
                <a:ea typeface="Verdana"/>
                <a:cs typeface="Verdana"/>
                <a:sym typeface="Verdana"/>
              </a:rPr>
              <a:t> </a:t>
            </a:r>
            <a:r>
              <a:rPr lang="fr" sz="1000">
                <a:solidFill>
                  <a:srgbClr val="0000FF"/>
                </a:solidFill>
                <a:latin typeface="Verdana"/>
                <a:ea typeface="Verdana"/>
                <a:cs typeface="Verdana"/>
                <a:sym typeface="Verdana"/>
              </a:rPr>
              <a:t>extends</a:t>
            </a: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State&lt;MyStateWidget&gt;</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a:t>
            </a:r>
            <a:r>
              <a:rPr lang="fr" sz="1000">
                <a:solidFill>
                  <a:srgbClr val="0000FF"/>
                </a:solidFill>
                <a:highlight>
                  <a:srgbClr val="FFFFCC"/>
                </a:highlight>
                <a:latin typeface="Verdana"/>
                <a:ea typeface="Verdana"/>
                <a:cs typeface="Verdana"/>
                <a:sym typeface="Verdana"/>
              </a:rPr>
              <a:t>with</a:t>
            </a:r>
            <a:r>
              <a:rPr lang="fr" sz="1000">
                <a:solidFill>
                  <a:srgbClr val="333333"/>
                </a:solidFill>
                <a:highlight>
                  <a:srgbClr val="FFFFCC"/>
                </a:highlight>
                <a:latin typeface="Verdana"/>
                <a:ea typeface="Verdana"/>
                <a:cs typeface="Verdana"/>
                <a:sym typeface="Verdana"/>
              </a:rPr>
              <a:t> SingleTickerProviderStateMixin {</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AnimationController</a:t>
            </a: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_controller;</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@override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2B91AF"/>
                </a:solidFill>
                <a:latin typeface="Verdana"/>
                <a:ea typeface="Verdana"/>
                <a:cs typeface="Verdana"/>
                <a:sym typeface="Verdana"/>
              </a:rPr>
              <a:t>void</a:t>
            </a: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initState(){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0000FF"/>
                </a:solidFill>
                <a:latin typeface="Verdana"/>
                <a:ea typeface="Verdana"/>
                <a:cs typeface="Verdana"/>
                <a:sym typeface="Verdana"/>
              </a:rPr>
              <a:t>super</a:t>
            </a:r>
            <a:r>
              <a:rPr lang="fr" sz="1000">
                <a:solidFill>
                  <a:srgbClr val="333333"/>
                </a:solidFill>
                <a:latin typeface="Verdana"/>
                <a:ea typeface="Verdana"/>
                <a:cs typeface="Verdana"/>
                <a:sym typeface="Verdana"/>
              </a:rPr>
              <a:t>.initState();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_controller = </a:t>
            </a:r>
            <a:r>
              <a:rPr lang="fr" sz="1000">
                <a:solidFill>
                  <a:srgbClr val="0000FF"/>
                </a:solidFill>
                <a:highlight>
                  <a:srgbClr val="FFFFCC"/>
                </a:highlight>
                <a:latin typeface="Verdana"/>
                <a:ea typeface="Verdana"/>
                <a:cs typeface="Verdana"/>
                <a:sym typeface="Verdana"/>
              </a:rPr>
              <a:t>new</a:t>
            </a:r>
            <a:r>
              <a:rPr lang="fr" sz="1000">
                <a:solidFill>
                  <a:srgbClr val="333333"/>
                </a:solidFill>
                <a:highlight>
                  <a:srgbClr val="FFFFCC"/>
                </a:highlight>
                <a:latin typeface="Verdana"/>
                <a:ea typeface="Verdana"/>
                <a:cs typeface="Verdana"/>
                <a:sym typeface="Verdana"/>
              </a:rPr>
              <a:t> AnimationController(</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duration: </a:t>
            </a:r>
            <a:r>
              <a:rPr lang="fr" sz="1000">
                <a:solidFill>
                  <a:srgbClr val="0000FF"/>
                </a:solidFill>
                <a:highlight>
                  <a:srgbClr val="FFFFCC"/>
                </a:highlight>
                <a:latin typeface="Verdana"/>
                <a:ea typeface="Verdana"/>
                <a:cs typeface="Verdana"/>
                <a:sym typeface="Verdana"/>
              </a:rPr>
              <a:t>const</a:t>
            </a:r>
            <a:r>
              <a:rPr lang="fr" sz="1000">
                <a:solidFill>
                  <a:srgbClr val="333333"/>
                </a:solidFill>
                <a:highlight>
                  <a:srgbClr val="FFFFCC"/>
                </a:highlight>
                <a:latin typeface="Verdana"/>
                <a:ea typeface="Verdana"/>
                <a:cs typeface="Verdana"/>
                <a:sym typeface="Verdana"/>
              </a:rPr>
              <a:t> Duration(milliseconds: 1000), </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vsync: </a:t>
            </a:r>
            <a:r>
              <a:rPr lang="fr" sz="1000">
                <a:solidFill>
                  <a:srgbClr val="0000FF"/>
                </a:solidFill>
                <a:highlight>
                  <a:srgbClr val="FFFFCC"/>
                </a:highlight>
                <a:latin typeface="Verdana"/>
                <a:ea typeface="Verdana"/>
                <a:cs typeface="Verdana"/>
                <a:sym typeface="Verdana"/>
              </a:rPr>
              <a:t>this</a:t>
            </a:r>
            <a:r>
              <a:rPr lang="fr" sz="1000">
                <a:solidFill>
                  <a:srgbClr val="333333"/>
                </a:solidFill>
                <a:highlight>
                  <a:srgbClr val="FFFFCC"/>
                </a:highlight>
                <a:latin typeface="Verdana"/>
                <a:ea typeface="Verdana"/>
                <a:cs typeface="Verdana"/>
                <a:sym typeface="Verdana"/>
              </a:rPr>
              <a:t>,</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@override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2B91AF"/>
                </a:solidFill>
                <a:latin typeface="Verdana"/>
                <a:ea typeface="Verdana"/>
                <a:cs typeface="Verdana"/>
                <a:sym typeface="Verdana"/>
              </a:rPr>
              <a:t>void</a:t>
            </a: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dispose(){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FFFCC"/>
                </a:highlight>
                <a:latin typeface="Verdana"/>
                <a:ea typeface="Verdana"/>
                <a:cs typeface="Verdana"/>
                <a:sym typeface="Verdana"/>
              </a:rPr>
              <a:t>	  _controller.dispose();</a:t>
            </a:r>
            <a:br>
              <a:rPr lang="fr" sz="1000">
                <a:solidFill>
                  <a:srgbClr val="333333"/>
                </a:solidFill>
                <a:highlight>
                  <a:srgbClr val="FFFFCC"/>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0000FF"/>
                </a:solidFill>
                <a:latin typeface="Verdana"/>
                <a:ea typeface="Verdana"/>
                <a:cs typeface="Verdana"/>
                <a:sym typeface="Verdana"/>
              </a:rPr>
              <a:t>super</a:t>
            </a:r>
            <a:r>
              <a:rPr lang="fr" sz="1000">
                <a:solidFill>
                  <a:srgbClr val="333333"/>
                </a:solidFill>
                <a:latin typeface="Verdana"/>
                <a:ea typeface="Verdana"/>
                <a:cs typeface="Verdana"/>
                <a:sym typeface="Verdana"/>
              </a:rPr>
              <a:t>.dispose();</a:t>
            </a:r>
            <a:br>
              <a:rPr lang="fr" sz="1000">
                <a:solidFill>
                  <a:srgbClr val="333333"/>
                </a:solidFill>
                <a:highlight>
                  <a:srgbClr val="F7F8F8"/>
                </a:highlight>
                <a:latin typeface="Verdana"/>
                <a:ea typeface="Verdana"/>
                <a:cs typeface="Verdana"/>
                <a:sym typeface="Verdana"/>
              </a:rPr>
            </a:br>
            <a:r>
              <a:rPr lang="fr" sz="1000">
                <a:solidFill>
                  <a:srgbClr val="333333"/>
                </a:solidFill>
                <a:highlight>
                  <a:srgbClr val="F7F8F8"/>
                </a:highlight>
                <a:latin typeface="Verdana"/>
                <a:ea typeface="Verdana"/>
                <a:cs typeface="Verdana"/>
                <a:sym typeface="Verdana"/>
              </a:rPr>
              <a:t>	</a:t>
            </a:r>
            <a:r>
              <a:rPr lang="fr" sz="1000">
                <a:solidFill>
                  <a:srgbClr val="333333"/>
                </a:solidFill>
                <a:latin typeface="Verdana"/>
                <a:ea typeface="Verdana"/>
                <a:cs typeface="Verdana"/>
                <a:sym typeface="Verdana"/>
              </a:rPr>
              <a:t>}</a:t>
            </a:r>
            <a:br>
              <a:rPr lang="fr" sz="1000">
                <a:solidFill>
                  <a:srgbClr val="333333"/>
                </a:solidFill>
                <a:highlight>
                  <a:srgbClr val="F7F8F8"/>
                </a:highlight>
                <a:latin typeface="Verdana"/>
                <a:ea typeface="Verdana"/>
                <a:cs typeface="Verdana"/>
                <a:sym typeface="Verdana"/>
              </a:rPr>
            </a:br>
            <a:r>
              <a:rPr lang="fr" sz="1000">
                <a:solidFill>
                  <a:srgbClr val="333333"/>
                </a:solidFill>
                <a:latin typeface="Verdana"/>
                <a:ea typeface="Verdana"/>
                <a:cs typeface="Verdana"/>
                <a:sym typeface="Verdana"/>
              </a:rPr>
              <a:t>}</a:t>
            </a:r>
            <a:endParaRPr sz="1000">
              <a:highlight>
                <a:srgbClr val="FFFFFF"/>
              </a:highlight>
            </a:endParaRPr>
          </a:p>
          <a:p>
            <a:pPr indent="306070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10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00">
              <a:solidFill>
                <a:srgbClr val="000080"/>
              </a:solidFill>
              <a:highlight>
                <a:srgbClr val="FFFFFF"/>
              </a:highlight>
            </a:endParaRPr>
          </a:p>
          <a:p>
            <a:pPr indent="0" lvl="0" marL="0" rtl="0" algn="l">
              <a:spcBef>
                <a:spcPts val="0"/>
              </a:spcBef>
              <a:spcAft>
                <a:spcPts val="0"/>
              </a:spcAft>
              <a:buNone/>
            </a:pPr>
            <a:r>
              <a:t/>
            </a:r>
            <a:endParaRPr sz="1000">
              <a:solidFill>
                <a:srgbClr val="808000"/>
              </a:solidFill>
              <a:highlight>
                <a:srgbClr val="FFFFFF"/>
              </a:high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9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21" name="Google Shape;621;p92"/>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Liaison AnimationController / Ticker</a:t>
            </a:r>
            <a:endParaRPr b="1"/>
          </a:p>
          <a:p>
            <a:pPr indent="0" lvl="0" marL="0" rtl="0" algn="l">
              <a:spcBef>
                <a:spcPts val="1600"/>
              </a:spcBef>
              <a:spcAft>
                <a:spcPts val="0"/>
              </a:spcAft>
              <a:buNone/>
            </a:pPr>
            <a:r>
              <a:rPr lang="fr"/>
              <a:t>Grâce au Ticker qui émet un signal près de 60 fois par seconde, l’AnimationController produit des valeurs de manière linéaire, variant de lowerBound à upperBound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22" name="Google Shape;622;p92"/>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623" name="Google Shape;623;p92"/>
          <p:cNvPicPr preferRelativeResize="0"/>
          <p:nvPr/>
        </p:nvPicPr>
        <p:blipFill>
          <a:blip r:embed="rId4">
            <a:alphaModFix/>
          </a:blip>
          <a:stretch>
            <a:fillRect/>
          </a:stretch>
        </p:blipFill>
        <p:spPr>
          <a:xfrm>
            <a:off x="3494955" y="2691600"/>
            <a:ext cx="3771875" cy="2301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9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29" name="Google Shape;629;p93"/>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Liaison AnimationController / Ticker</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30" name="Google Shape;630;p93"/>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31" name="Google Shape;631;p93"/>
          <p:cNvSpPr/>
          <p:nvPr/>
        </p:nvSpPr>
        <p:spPr>
          <a:xfrm>
            <a:off x="465075" y="1373975"/>
            <a:ext cx="8066100" cy="34962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latin typeface="Verdana"/>
              <a:ea typeface="Verdana"/>
              <a:cs typeface="Verdana"/>
              <a:sym typeface="Verdana"/>
            </a:endParaRPr>
          </a:p>
          <a:p>
            <a:pPr indent="0" lvl="0" marL="0" rtl="0" algn="l">
              <a:lnSpc>
                <a:spcPct val="115000"/>
              </a:lnSpc>
              <a:spcBef>
                <a:spcPts val="0"/>
              </a:spcBef>
              <a:spcAft>
                <a:spcPts val="0"/>
              </a:spcAft>
              <a:buNone/>
            </a:pPr>
            <a:r>
              <a:rPr lang="fr" sz="900">
                <a:solidFill>
                  <a:srgbClr val="333333"/>
                </a:solidFill>
                <a:latin typeface="Verdana"/>
                <a:ea typeface="Verdana"/>
                <a:cs typeface="Verdana"/>
                <a:sym typeface="Verdana"/>
              </a:rPr>
              <a:t>@override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2B91AF"/>
                </a:solidFill>
                <a:latin typeface="Verdana"/>
                <a:ea typeface="Verdana"/>
                <a:cs typeface="Verdana"/>
                <a:sym typeface="Verdana"/>
              </a:rPr>
              <a:t>void</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initState(){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super</a:t>
            </a:r>
            <a:r>
              <a:rPr lang="fr" sz="900">
                <a:solidFill>
                  <a:srgbClr val="333333"/>
                </a:solidFill>
                <a:latin typeface="Verdana"/>
                <a:ea typeface="Verdana"/>
                <a:cs typeface="Verdana"/>
                <a:sym typeface="Verdana"/>
              </a:rPr>
              <a:t>.initState();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_controller</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new</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AnimationController(</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duration:</a:t>
            </a: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const</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Duration(milliseconds:</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1000),</a:t>
            </a:r>
            <a:r>
              <a:rPr lang="fr" sz="900">
                <a:solidFill>
                  <a:srgbClr val="333333"/>
                </a:solidFill>
                <a:highlight>
                  <a:srgbClr val="F7F8F8"/>
                </a:highlight>
                <a:latin typeface="Verdana"/>
                <a:ea typeface="Verdana"/>
                <a:cs typeface="Verdana"/>
                <a:sym typeface="Verdana"/>
              </a:rPr>
              <a:t> </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vsync:</a:t>
            </a: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this</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FFFCC"/>
                </a:highlight>
                <a:latin typeface="Verdana"/>
                <a:ea typeface="Verdana"/>
                <a:cs typeface="Verdana"/>
                <a:sym typeface="Verdana"/>
              </a:rPr>
              <a:t>	  _controller.addListener((){</a:t>
            </a:r>
            <a:br>
              <a:rPr lang="fr" sz="900">
                <a:solidFill>
                  <a:srgbClr val="333333"/>
                </a:solidFill>
                <a:highlight>
                  <a:srgbClr val="FFFFCC"/>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setState((){});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FFFCC"/>
                </a:highlight>
                <a:latin typeface="Verdana"/>
                <a:ea typeface="Verdana"/>
                <a:cs typeface="Verdana"/>
                <a:sym typeface="Verdana"/>
              </a:rPr>
              <a:t>	  _controller.forward();</a:t>
            </a:r>
            <a:br>
              <a:rPr lang="fr" sz="900">
                <a:solidFill>
                  <a:srgbClr val="333333"/>
                </a:solidFill>
                <a:highlight>
                  <a:srgbClr val="FFFFCC"/>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@override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2B91AF"/>
                </a:solidFill>
                <a:latin typeface="Verdana"/>
                <a:ea typeface="Verdana"/>
                <a:cs typeface="Verdana"/>
                <a:sym typeface="Verdana"/>
              </a:rPr>
              <a:t>void</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dispose(){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_controller.dispose();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super</a:t>
            </a:r>
            <a:r>
              <a:rPr lang="fr" sz="900">
                <a:solidFill>
                  <a:srgbClr val="333333"/>
                </a:solidFill>
                <a:latin typeface="Verdana"/>
                <a:ea typeface="Verdana"/>
                <a:cs typeface="Verdana"/>
                <a:sym typeface="Verdana"/>
              </a:rPr>
              <a:t>.dispose();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@override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Widget</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build(BuildContext</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context){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FFFCC"/>
                </a:highlight>
                <a:latin typeface="Verdana"/>
                <a:ea typeface="Verdana"/>
                <a:cs typeface="Verdana"/>
                <a:sym typeface="Verdana"/>
              </a:rPr>
              <a:t>		</a:t>
            </a:r>
            <a:r>
              <a:rPr lang="fr" sz="900">
                <a:solidFill>
                  <a:srgbClr val="0000FF"/>
                </a:solidFill>
                <a:highlight>
                  <a:srgbClr val="FFFFCC"/>
                </a:highlight>
                <a:latin typeface="Verdana"/>
                <a:ea typeface="Verdana"/>
                <a:cs typeface="Verdana"/>
                <a:sym typeface="Verdana"/>
              </a:rPr>
              <a:t>final</a:t>
            </a:r>
            <a:r>
              <a:rPr lang="fr" sz="900">
                <a:solidFill>
                  <a:srgbClr val="333333"/>
                </a:solidFill>
                <a:highlight>
                  <a:srgbClr val="FFFFCC"/>
                </a:highlight>
                <a:latin typeface="Verdana"/>
                <a:ea typeface="Verdana"/>
                <a:cs typeface="Verdana"/>
                <a:sym typeface="Verdana"/>
              </a:rPr>
              <a:t> </a:t>
            </a:r>
            <a:r>
              <a:rPr lang="fr" sz="900">
                <a:solidFill>
                  <a:srgbClr val="2B91AF"/>
                </a:solidFill>
                <a:highlight>
                  <a:srgbClr val="FFFFCC"/>
                </a:highlight>
                <a:latin typeface="Verdana"/>
                <a:ea typeface="Verdana"/>
                <a:cs typeface="Verdana"/>
                <a:sym typeface="Verdana"/>
              </a:rPr>
              <a:t>int</a:t>
            </a:r>
            <a:r>
              <a:rPr lang="fr" sz="900">
                <a:solidFill>
                  <a:srgbClr val="333333"/>
                </a:solidFill>
                <a:highlight>
                  <a:srgbClr val="FFFFCC"/>
                </a:highlight>
                <a:latin typeface="Verdana"/>
                <a:ea typeface="Verdana"/>
                <a:cs typeface="Verdana"/>
                <a:sym typeface="Verdana"/>
              </a:rPr>
              <a:t> percent = (_controller.value * 100.0).round();</a:t>
            </a:r>
            <a:br>
              <a:rPr lang="fr" sz="900">
                <a:solidFill>
                  <a:srgbClr val="333333"/>
                </a:solidFill>
                <a:highlight>
                  <a:srgbClr val="FFFFCC"/>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a:t>
            </a:r>
            <a:endParaRPr sz="9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0000FF"/>
              </a:solidFill>
              <a:latin typeface="Verdana"/>
              <a:ea typeface="Verdana"/>
              <a:cs typeface="Verdana"/>
              <a:sym typeface="Verdana"/>
            </a:endParaRPr>
          </a:p>
          <a:p>
            <a:pPr indent="306070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306070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2146300" lvl="0" marL="0" rtl="0" algn="l">
              <a:lnSpc>
                <a:spcPct val="150000"/>
              </a:lnSpc>
              <a:spcBef>
                <a:spcPts val="0"/>
              </a:spcBef>
              <a:spcAft>
                <a:spcPts val="0"/>
              </a:spcAft>
              <a:buNone/>
            </a:pPr>
            <a:r>
              <a:t/>
            </a:r>
            <a:endParaRPr sz="1000">
              <a:solidFill>
                <a:srgbClr val="C586C0"/>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b="1" sz="1000">
              <a:solidFill>
                <a:srgbClr val="C586C0"/>
              </a:solidFill>
              <a:latin typeface="Courier New"/>
              <a:ea typeface="Courier New"/>
              <a:cs typeface="Courier New"/>
              <a:sym typeface="Courier New"/>
            </a:endParaRPr>
          </a:p>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lnSpc>
                <a:spcPct val="115000"/>
              </a:lnSpc>
              <a:spcBef>
                <a:spcPts val="0"/>
              </a:spcBef>
              <a:spcAft>
                <a:spcPts val="0"/>
              </a:spcAft>
              <a:buNone/>
            </a:pPr>
            <a:r>
              <a:t/>
            </a:r>
            <a:endParaRPr sz="1000">
              <a:solidFill>
                <a:srgbClr val="808000"/>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00">
              <a:solidFill>
                <a:srgbClr val="000080"/>
              </a:solidFill>
              <a:highlight>
                <a:srgbClr val="FFFFFF"/>
              </a:highlight>
            </a:endParaRPr>
          </a:p>
          <a:p>
            <a:pPr indent="0" lvl="0" marL="0" rtl="0" algn="l">
              <a:spcBef>
                <a:spcPts val="0"/>
              </a:spcBef>
              <a:spcAft>
                <a:spcPts val="0"/>
              </a:spcAft>
              <a:buNone/>
            </a:pPr>
            <a:r>
              <a:t/>
            </a:r>
            <a:endParaRPr sz="1000">
              <a:solidFill>
                <a:srgbClr val="808000"/>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67" name="Google Shape;167;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Flutter semble lié au développement de Fuschia, le nouvel OS de Google…</a:t>
            </a:r>
            <a:br>
              <a:rPr lang="fr"/>
            </a:br>
            <a:endParaRPr/>
          </a:p>
          <a:p>
            <a:pPr indent="0" lvl="0" marL="0" rtl="0" algn="l">
              <a:spcBef>
                <a:spcPts val="1600"/>
              </a:spcBef>
              <a:spcAft>
                <a:spcPts val="0"/>
              </a:spcAft>
              <a:buNone/>
            </a:pPr>
            <a:r>
              <a:rPr lang="fr"/>
              <a:t>En quoi Flutter est différent (meilleur) que les autres?</a:t>
            </a:r>
            <a:endParaRPr/>
          </a:p>
          <a:p>
            <a:pPr indent="0" lvl="0" marL="0" rtl="0" algn="l">
              <a:spcBef>
                <a:spcPts val="1600"/>
              </a:spcBef>
              <a:spcAft>
                <a:spcPts val="0"/>
              </a:spcAft>
              <a:buNone/>
            </a:pPr>
            <a:r>
              <a:rPr lang="fr"/>
              <a:t>Le développement mobile est assez récent, il est donc normal que les outils évoluent encore beaucoup…</a:t>
            </a:r>
            <a:endParaRPr/>
          </a:p>
          <a:p>
            <a:pPr indent="0" lvl="0" marL="0" rtl="0" algn="l">
              <a:spcBef>
                <a:spcPts val="1600"/>
              </a:spcBef>
              <a:spcAft>
                <a:spcPts val="0"/>
              </a:spcAft>
              <a:buNone/>
            </a:pPr>
            <a:r>
              <a:rPr lang="fr"/>
              <a:t>Petite histoire du développement mobile...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168" name="Google Shape;168;p31"/>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9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37" name="Google Shape;637;p94"/>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Retour sur Animation</a:t>
            </a:r>
            <a:endParaRPr b="1"/>
          </a:p>
          <a:p>
            <a:pPr indent="0" lvl="0" marL="0" rtl="0" algn="l">
              <a:spcBef>
                <a:spcPts val="1600"/>
              </a:spcBef>
              <a:spcAft>
                <a:spcPts val="0"/>
              </a:spcAft>
              <a:buNone/>
            </a:pPr>
            <a:r>
              <a:rPr lang="fr"/>
              <a:t>Animation est un classe template, on peut faire différent types de valeurs: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38" name="Google Shape;638;p94"/>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39" name="Google Shape;639;p94"/>
          <p:cNvSpPr/>
          <p:nvPr/>
        </p:nvSpPr>
        <p:spPr>
          <a:xfrm>
            <a:off x="703700" y="2876550"/>
            <a:ext cx="7681800" cy="11028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333333"/>
                </a:solidFill>
                <a:latin typeface="Verdana"/>
                <a:ea typeface="Verdana"/>
                <a:cs typeface="Verdana"/>
                <a:sym typeface="Verdana"/>
              </a:rPr>
              <a:t>Animation&lt;</a:t>
            </a:r>
            <a:r>
              <a:rPr lang="fr" sz="1050">
                <a:solidFill>
                  <a:srgbClr val="2B91AF"/>
                </a:solidFill>
                <a:latin typeface="Verdana"/>
                <a:ea typeface="Verdana"/>
                <a:cs typeface="Verdana"/>
                <a:sym typeface="Verdana"/>
              </a:rPr>
              <a:t>double</a:t>
            </a:r>
            <a:r>
              <a:rPr lang="fr" sz="1050">
                <a:solidFill>
                  <a:srgbClr val="333333"/>
                </a:solidFill>
                <a:latin typeface="Verdana"/>
                <a:ea typeface="Verdana"/>
                <a:cs typeface="Verdana"/>
                <a:sym typeface="Verdana"/>
              </a:rPr>
              <a: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angleAnimation</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Tween(begin:</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pi/2).animate(_controller);</a:t>
            </a:r>
            <a:endParaRPr sz="1000">
              <a:solidFill>
                <a:srgbClr val="808000"/>
              </a:solidFill>
              <a:highlight>
                <a:srgbClr val="FFFFFF"/>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9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pic>
        <p:nvPicPr>
          <p:cNvPr descr="new-logo-white.png" id="645" name="Google Shape;645;p95"/>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646" name="Google Shape;646;p95"/>
          <p:cNvPicPr preferRelativeResize="0"/>
          <p:nvPr/>
        </p:nvPicPr>
        <p:blipFill>
          <a:blip r:embed="rId4">
            <a:alphaModFix/>
          </a:blip>
          <a:stretch>
            <a:fillRect/>
          </a:stretch>
        </p:blipFill>
        <p:spPr>
          <a:xfrm>
            <a:off x="2597450" y="1262275"/>
            <a:ext cx="3199904" cy="36945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9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52" name="Google Shape;652;p96"/>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Retour sur Animation</a:t>
            </a:r>
            <a:endParaRPr b="1"/>
          </a:p>
          <a:p>
            <a:pPr indent="0" lvl="0" marL="0" rtl="0" algn="l">
              <a:spcBef>
                <a:spcPts val="1600"/>
              </a:spcBef>
              <a:spcAft>
                <a:spcPts val="0"/>
              </a:spcAft>
              <a:buNone/>
            </a:pPr>
            <a:r>
              <a:rPr lang="fr"/>
              <a:t>Pour utiliser ces différents type d’animation</a:t>
            </a:r>
            <a:r>
              <a:rPr lang="fr"/>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53" name="Google Shape;653;p96"/>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54" name="Google Shape;654;p96"/>
          <p:cNvSpPr/>
          <p:nvPr/>
        </p:nvSpPr>
        <p:spPr>
          <a:xfrm>
            <a:off x="703700" y="2876550"/>
            <a:ext cx="7681800" cy="11028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333333"/>
                </a:solidFill>
                <a:latin typeface="Verdana"/>
                <a:ea typeface="Verdana"/>
                <a:cs typeface="Verdana"/>
                <a:sym typeface="Verdana"/>
              </a:rPr>
              <a:t>Animation&lt;</a:t>
            </a:r>
            <a:r>
              <a:rPr lang="fr" sz="1050">
                <a:solidFill>
                  <a:srgbClr val="2B91AF"/>
                </a:solidFill>
                <a:latin typeface="Verdana"/>
                <a:ea typeface="Verdana"/>
                <a:cs typeface="Verdana"/>
                <a:sym typeface="Verdana"/>
              </a:rPr>
              <a:t>double</a:t>
            </a:r>
            <a:r>
              <a:rPr lang="fr" sz="1050">
                <a:solidFill>
                  <a:srgbClr val="333333"/>
                </a:solidFill>
                <a:latin typeface="Verdana"/>
                <a:ea typeface="Verdana"/>
                <a:cs typeface="Verdana"/>
                <a:sym typeface="Verdana"/>
              </a:rPr>
              <a: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angleAnimation</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Tween(begin:</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pi/2).animate(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CurvedAnimation(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parent: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_controller,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Curves.ease,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reverseCurve: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Curves.easeOut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endParaRPr sz="1000">
              <a:solidFill>
                <a:srgbClr val="808000"/>
              </a:solidFill>
              <a:highlight>
                <a:srgbClr val="FFFFFF"/>
              </a:high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9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60" name="Google Shape;660;p97"/>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Astuce</a:t>
            </a:r>
            <a:endParaRPr b="1"/>
          </a:p>
          <a:p>
            <a:pPr indent="0" lvl="0" marL="0" rtl="0" algn="l">
              <a:spcBef>
                <a:spcPts val="1600"/>
              </a:spcBef>
              <a:spcAft>
                <a:spcPts val="0"/>
              </a:spcAft>
              <a:buNone/>
            </a:pPr>
            <a:r>
              <a:rPr lang="fr"/>
              <a:t>Pour éviter une exception si le Ticker est supprimé avant le controller (par exemple, lorsqu’on change d’écran, l’animation peut être </a:t>
            </a:r>
            <a:r>
              <a:rPr lang="fr"/>
              <a:t>arrêtée</a:t>
            </a:r>
            <a:r>
              <a:rPr lang="fr"/>
              <a:t> de manière inattendue)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61" name="Google Shape;661;p97"/>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62" name="Google Shape;662;p97"/>
          <p:cNvSpPr/>
          <p:nvPr/>
        </p:nvSpPr>
        <p:spPr>
          <a:xfrm>
            <a:off x="758500" y="3219000"/>
            <a:ext cx="7681800" cy="6300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333333"/>
                </a:solidFill>
                <a:latin typeface="Verdana"/>
                <a:ea typeface="Verdana"/>
                <a:cs typeface="Verdana"/>
                <a:sym typeface="Verdana"/>
              </a:rPr>
              <a:t>__controller.forward().orCancel;</a:t>
            </a:r>
            <a:endParaRPr sz="1000">
              <a:solidFill>
                <a:srgbClr val="808000"/>
              </a:solidFill>
              <a:highlight>
                <a:srgbClr val="FFFFFF"/>
              </a:high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9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68" name="Google Shape;668;p98"/>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rPr lang="fr"/>
              <a:t>On souhaite une animation de 10 secondes découpée ainsi:</a:t>
            </a:r>
            <a:endParaRPr/>
          </a:p>
          <a:p>
            <a:pPr indent="-342900" lvl="0" marL="457200" rtl="0" algn="l">
              <a:spcBef>
                <a:spcPts val="1600"/>
              </a:spcBef>
              <a:spcAft>
                <a:spcPts val="0"/>
              </a:spcAft>
              <a:buSzPts val="1800"/>
              <a:buChar char="-"/>
            </a:pPr>
            <a:r>
              <a:rPr lang="fr"/>
              <a:t>les 2 premières secondes, une balle se déplace de la gauche jusqu’au milieu de l’écran</a:t>
            </a:r>
            <a:endParaRPr/>
          </a:p>
          <a:p>
            <a:pPr indent="-342900" lvl="0" marL="457200" rtl="0" algn="l">
              <a:spcBef>
                <a:spcPts val="0"/>
              </a:spcBef>
              <a:spcAft>
                <a:spcPts val="0"/>
              </a:spcAft>
              <a:buSzPts val="1800"/>
              <a:buChar char="-"/>
            </a:pPr>
            <a:r>
              <a:rPr lang="fr"/>
              <a:t>3 secondes pour se déplacer du centre vers le haut de l’écran</a:t>
            </a:r>
            <a:endParaRPr/>
          </a:p>
          <a:p>
            <a:pPr indent="-342900" lvl="0" marL="457200" rtl="0" algn="l">
              <a:spcBef>
                <a:spcPts val="0"/>
              </a:spcBef>
              <a:spcAft>
                <a:spcPts val="0"/>
              </a:spcAft>
              <a:buSzPts val="1800"/>
              <a:buChar char="-"/>
            </a:pPr>
            <a:r>
              <a:rPr lang="fr"/>
              <a:t>5 secondes pour disparaître</a:t>
            </a:r>
            <a:endParaRPr/>
          </a:p>
          <a:p>
            <a:pPr indent="0" lvl="0" marL="0" rtl="0" algn="l">
              <a:spcBef>
                <a:spcPts val="1600"/>
              </a:spcBef>
              <a:spcAft>
                <a:spcPts val="0"/>
              </a:spcAft>
              <a:buNone/>
            </a:pPr>
            <a:r>
              <a:rPr lang="fr"/>
              <a:t>Il y a donc 3 animations distinctes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69" name="Google Shape;669;p98"/>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75" name="Google Shape;675;p99"/>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76" name="Google Shape;676;p99"/>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77" name="Google Shape;677;p99"/>
          <p:cNvSpPr/>
          <p:nvPr/>
        </p:nvSpPr>
        <p:spPr>
          <a:xfrm>
            <a:off x="758500" y="2068350"/>
            <a:ext cx="7681800" cy="15204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 Première animation qui déplace la balle de la gauche vers le centre</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Animation&lt;Offset&gt;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moveLeftToCenter</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begin:</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Offset(0.0,</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br>
              <a:rPr lang="fr" sz="1050">
                <a:solidFill>
                  <a:srgbClr val="333333"/>
                </a:solidFill>
                <a:highlight>
                  <a:srgbClr val="F7F8F8"/>
                </a:highlight>
                <a:latin typeface="Verdana"/>
                <a:ea typeface="Verdana"/>
                <a:cs typeface="Verdana"/>
                <a:sym typeface="Verdana"/>
              </a:rPr>
            </a:br>
            <a:r>
              <a:rPr lang="fr" sz="1050">
                <a:solidFill>
                  <a:srgbClr val="333333"/>
                </a:solidFill>
                <a:latin typeface="Verdana"/>
                <a:ea typeface="Verdana"/>
                <a:cs typeface="Verdana"/>
                <a:sym typeface="Verdana"/>
              </a:rPr>
              <a:t>).animate(_controller);</a:t>
            </a:r>
            <a:endParaRPr sz="1000">
              <a:solidFill>
                <a:srgbClr val="808000"/>
              </a:solidFill>
              <a:highlight>
                <a:srgbClr val="FFFFFF"/>
              </a:high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10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83" name="Google Shape;683;p100"/>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84" name="Google Shape;684;p100"/>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85" name="Google Shape;685;p100"/>
          <p:cNvSpPr/>
          <p:nvPr/>
        </p:nvSpPr>
        <p:spPr>
          <a:xfrm>
            <a:off x="758500" y="2040975"/>
            <a:ext cx="7681800" cy="18081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 Deuxième animation qui déplace la balle du centre vers le haut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Animation&lt;Offset&gt;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moveCenterToTop</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begin:</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br>
              <a:rPr lang="fr" sz="1050">
                <a:solidFill>
                  <a:srgbClr val="333333"/>
                </a:solidFill>
                <a:highlight>
                  <a:srgbClr val="F7F8F8"/>
                </a:highlight>
                <a:latin typeface="Verdana"/>
                <a:ea typeface="Verdana"/>
                <a:cs typeface="Verdana"/>
                <a:sym typeface="Verdana"/>
              </a:rPr>
            </a:br>
            <a:r>
              <a:rPr lang="fr" sz="1050">
                <a:solidFill>
                  <a:srgbClr val="333333"/>
                </a:solidFill>
                <a:latin typeface="Verdana"/>
                <a:ea typeface="Verdana"/>
                <a:cs typeface="Verdana"/>
                <a:sym typeface="Verdana"/>
              </a:rPr>
              <a:t>).animate(_controller);</a:t>
            </a:r>
            <a:endParaRPr sz="1000">
              <a:solidFill>
                <a:srgbClr val="808000"/>
              </a:solidFill>
              <a:highlight>
                <a:srgbClr val="FFFFFF"/>
              </a:high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10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91" name="Google Shape;691;p101"/>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692" name="Google Shape;692;p101"/>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693" name="Google Shape;693;p101"/>
          <p:cNvSpPr/>
          <p:nvPr/>
        </p:nvSpPr>
        <p:spPr>
          <a:xfrm>
            <a:off x="758500" y="2068350"/>
            <a:ext cx="7681800" cy="17805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 Troisième animation qui servira à changer l'opacité de la balle pour la faire disparaître</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Animation&lt;</a:t>
            </a:r>
            <a:r>
              <a:rPr lang="fr" sz="1050">
                <a:solidFill>
                  <a:srgbClr val="2B91AF"/>
                </a:solidFill>
                <a:latin typeface="Verdana"/>
                <a:ea typeface="Verdana"/>
                <a:cs typeface="Verdana"/>
                <a:sym typeface="Verdana"/>
              </a:rPr>
              <a:t>double</a:t>
            </a:r>
            <a:r>
              <a:rPr lang="fr" sz="1050">
                <a:solidFill>
                  <a:srgbClr val="333333"/>
                </a:solidFill>
                <a:latin typeface="Verdana"/>
                <a:ea typeface="Verdana"/>
                <a:cs typeface="Verdana"/>
                <a:sym typeface="Verdana"/>
              </a:rPr>
              <a: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disappear</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begin:</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1.0,</a:t>
            </a:r>
            <a:r>
              <a:rPr lang="fr" sz="1050">
                <a:solidFill>
                  <a:srgbClr val="333333"/>
                </a:solidFill>
                <a:highlight>
                  <a:srgbClr val="F7F8F8"/>
                </a:highlight>
                <a:latin typeface="Verdana"/>
                <a:ea typeface="Verdana"/>
                <a:cs typeface="Verdana"/>
                <a:sym typeface="Verdana"/>
              </a:rPr>
              <a:t> </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br>
              <a:rPr lang="fr" sz="1050">
                <a:solidFill>
                  <a:srgbClr val="333333"/>
                </a:solidFill>
                <a:highlight>
                  <a:srgbClr val="F7F8F8"/>
                </a:highlight>
                <a:latin typeface="Verdana"/>
                <a:ea typeface="Verdana"/>
                <a:cs typeface="Verdana"/>
                <a:sym typeface="Verdana"/>
              </a:rPr>
            </a:br>
            <a:r>
              <a:rPr lang="fr" sz="1050">
                <a:solidFill>
                  <a:srgbClr val="333333"/>
                </a:solidFill>
                <a:latin typeface="Verdana"/>
                <a:ea typeface="Verdana"/>
                <a:cs typeface="Verdana"/>
                <a:sym typeface="Verdana"/>
              </a:rPr>
              <a:t>).animate(_controller);</a:t>
            </a:r>
            <a:endParaRPr sz="1000">
              <a:solidFill>
                <a:srgbClr val="808000"/>
              </a:solidFill>
              <a:highlight>
                <a:srgbClr val="FFFFFF"/>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0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699" name="Google Shape;699;p102"/>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rPr lang="fr"/>
              <a:t>On utilise la classe </a:t>
            </a:r>
            <a:r>
              <a:rPr b="1" lang="fr"/>
              <a:t>Interval</a:t>
            </a:r>
            <a:endParaRPr b="1"/>
          </a:p>
          <a:p>
            <a:pPr indent="0" lvl="0" marL="0" rtl="0" algn="l">
              <a:spcBef>
                <a:spcPts val="1600"/>
              </a:spcBef>
              <a:spcAft>
                <a:spcPts val="0"/>
              </a:spcAft>
              <a:buNone/>
            </a:pPr>
            <a:r>
              <a:rPr b="1" lang="fr"/>
              <a:t>Ne se rapporte pas à un intervalle de temps mais un intervalle de valeur</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00" name="Google Shape;700;p102"/>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701" name="Google Shape;701;p102"/>
          <p:cNvPicPr preferRelativeResize="0"/>
          <p:nvPr/>
        </p:nvPicPr>
        <p:blipFill>
          <a:blip r:embed="rId4">
            <a:alphaModFix/>
          </a:blip>
          <a:stretch>
            <a:fillRect/>
          </a:stretch>
        </p:blipFill>
        <p:spPr>
          <a:xfrm>
            <a:off x="2413963" y="3225975"/>
            <a:ext cx="4124325" cy="1485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10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07" name="Google Shape;707;p103"/>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08" name="Google Shape;708;p103"/>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709" name="Google Shape;709;p103"/>
          <p:cNvSpPr/>
          <p:nvPr/>
        </p:nvSpPr>
        <p:spPr>
          <a:xfrm>
            <a:off x="758500" y="2068350"/>
            <a:ext cx="7681800" cy="26778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 Première animation qui déplace la balle de la gauche vers le centre</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Animation&lt;Offset&gt;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moveLeftToCenter</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begin:</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Offset(0.0,</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).animate(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CurvedAnimation(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parent: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_controller,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Interval(</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0.20,</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Curves.linear,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endParaRPr sz="1000">
              <a:solidFill>
                <a:srgbClr val="808000"/>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74" name="Google Shape;174;p3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Les SDK IOS et Android</a:t>
            </a:r>
            <a:endParaRPr b="1"/>
          </a:p>
          <a:p>
            <a:pPr indent="0" lvl="0" marL="0" rtl="0" algn="l">
              <a:spcBef>
                <a:spcPts val="1600"/>
              </a:spcBef>
              <a:spcAft>
                <a:spcPts val="0"/>
              </a:spcAft>
              <a:buNone/>
            </a:pPr>
            <a:r>
              <a:rPr lang="fr"/>
              <a:t>2008 pour IOS et 2009 pour Android basé sur Objective-C et Java</a:t>
            </a:r>
            <a:endParaRPr/>
          </a:p>
          <a:p>
            <a:pPr indent="0" lvl="0" marL="0" rtl="0" algn="l">
              <a:spcBef>
                <a:spcPts val="1600"/>
              </a:spcBef>
              <a:spcAft>
                <a:spcPts val="0"/>
              </a:spcAft>
              <a:buNone/>
            </a:pPr>
            <a:r>
              <a:rPr lang="fr"/>
              <a:t>L’application communique avec la plateforme pour créer des widgets ou accéder à des services</a:t>
            </a:r>
            <a:endParaRPr/>
          </a:p>
          <a:p>
            <a:pPr indent="0" lvl="0" marL="0" rtl="0" algn="l">
              <a:spcBef>
                <a:spcPts val="1600"/>
              </a:spcBef>
              <a:spcAft>
                <a:spcPts val="0"/>
              </a:spcAft>
              <a:buNone/>
            </a:pPr>
            <a:r>
              <a:rPr lang="fr"/>
              <a:t>Le rendu des widget est effectué sur un Canvas et les </a:t>
            </a:r>
            <a:r>
              <a:rPr lang="fr"/>
              <a:t>événements</a:t>
            </a:r>
            <a:r>
              <a:rPr lang="fr"/>
              <a:t> sont renvoyés aux widgets</a:t>
            </a:r>
            <a:endParaRPr/>
          </a:p>
          <a:p>
            <a:pPr indent="0" lvl="0" marL="0" rtl="0" algn="l">
              <a:spcBef>
                <a:spcPts val="1600"/>
              </a:spcBef>
              <a:spcAft>
                <a:spcPts val="1600"/>
              </a:spcAft>
              <a:buNone/>
            </a:pPr>
            <a:r>
              <a:rPr lang="fr"/>
              <a:t>=&gt; </a:t>
            </a:r>
            <a:r>
              <a:rPr lang="fr"/>
              <a:t>Nécessité</a:t>
            </a:r>
            <a:r>
              <a:rPr lang="fr"/>
              <a:t> de créer une application pour chaque plateforme</a:t>
            </a:r>
            <a:endParaRPr/>
          </a:p>
        </p:txBody>
      </p:sp>
      <p:pic>
        <p:nvPicPr>
          <p:cNvPr descr="new-logo-white.png" id="175" name="Google Shape;175;p32"/>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0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15" name="Google Shape;715;p104"/>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16" name="Google Shape;716;p104"/>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717" name="Google Shape;717;p104"/>
          <p:cNvSpPr/>
          <p:nvPr/>
        </p:nvSpPr>
        <p:spPr>
          <a:xfrm>
            <a:off x="758500" y="1791450"/>
            <a:ext cx="76818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2717800" lvl="0" marL="0" rtl="0" algn="l">
              <a:lnSpc>
                <a:spcPct val="115000"/>
              </a:lnSpc>
              <a:spcBef>
                <a:spcPts val="0"/>
              </a:spcBef>
              <a:spcAft>
                <a:spcPts val="0"/>
              </a:spcAft>
              <a:buNone/>
            </a:pPr>
            <a:r>
              <a:t/>
            </a:r>
            <a:endParaRPr sz="1050">
              <a:solidFill>
                <a:srgbClr val="008000"/>
              </a:solidFill>
              <a:latin typeface="Verdana"/>
              <a:ea typeface="Verdana"/>
              <a:cs typeface="Verdana"/>
              <a:sym typeface="Verdana"/>
            </a:endParaRPr>
          </a:p>
          <a:p>
            <a:pPr indent="2717800" lvl="0" marL="0" rtl="0" algn="l">
              <a:lnSpc>
                <a:spcPct val="115000"/>
              </a:lnSpc>
              <a:spcBef>
                <a:spcPts val="0"/>
              </a:spcBef>
              <a:spcAft>
                <a:spcPts val="0"/>
              </a:spcAft>
              <a:buNone/>
            </a:pPr>
            <a:r>
              <a:t/>
            </a:r>
            <a:endParaRPr sz="1050">
              <a:solidFill>
                <a:srgbClr val="008000"/>
              </a:solidFill>
              <a:latin typeface="Verdana"/>
              <a:ea typeface="Verdana"/>
              <a:cs typeface="Verdana"/>
              <a:sym typeface="Verdana"/>
            </a:endParaRPr>
          </a:p>
          <a:p>
            <a:pPr indent="2717800" lvl="0" marL="0" rtl="0" algn="l">
              <a:lnSpc>
                <a:spcPct val="115000"/>
              </a:lnSpc>
              <a:spcBef>
                <a:spcPts val="0"/>
              </a:spcBef>
              <a:spcAft>
                <a:spcPts val="0"/>
              </a:spcAft>
              <a:buNone/>
            </a:pPr>
            <a:r>
              <a:t/>
            </a:r>
            <a:endParaRPr sz="1050">
              <a:solidFill>
                <a:srgbClr val="008000"/>
              </a:solidFill>
              <a:latin typeface="Verdana"/>
              <a:ea typeface="Verdana"/>
              <a:cs typeface="Verdana"/>
              <a:sym typeface="Verdana"/>
            </a:endParaRPr>
          </a:p>
          <a:p>
            <a:pPr indent="0" lvl="0" marL="0" rtl="0" algn="l">
              <a:lnSpc>
                <a:spcPct val="115000"/>
              </a:lnSpc>
              <a:spcBef>
                <a:spcPts val="0"/>
              </a:spcBef>
              <a:spcAft>
                <a:spcPts val="0"/>
              </a:spcAft>
              <a:buNone/>
            </a:pPr>
            <a:r>
              <a:rPr lang="fr" sz="1050">
                <a:solidFill>
                  <a:srgbClr val="008000"/>
                </a:solidFill>
                <a:latin typeface="Verdana"/>
                <a:ea typeface="Verdana"/>
                <a:cs typeface="Verdana"/>
                <a:sym typeface="Verdana"/>
              </a:rPr>
              <a:t>///</a:t>
            </a:r>
            <a:endParaRPr sz="1050">
              <a:solidFill>
                <a:srgbClr val="008000"/>
              </a:solidFill>
              <a:latin typeface="Verdana"/>
              <a:ea typeface="Verdana"/>
              <a:cs typeface="Verdana"/>
              <a:sym typeface="Verdana"/>
            </a:endParaRPr>
          </a:p>
          <a:p>
            <a:pPr indent="0" lvl="0" marL="0" rtl="0" algn="l">
              <a:lnSpc>
                <a:spcPct val="115000"/>
              </a:lnSpc>
              <a:spcBef>
                <a:spcPts val="0"/>
              </a:spcBef>
              <a:spcAft>
                <a:spcPts val="0"/>
              </a:spcAft>
              <a:buNone/>
            </a:pPr>
            <a:r>
              <a:rPr lang="fr" sz="1050">
                <a:solidFill>
                  <a:srgbClr val="008000"/>
                </a:solidFill>
                <a:latin typeface="Verdana"/>
                <a:ea typeface="Verdana"/>
                <a:cs typeface="Verdana"/>
                <a:sym typeface="Verdana"/>
              </a:rPr>
              <a:t>/// Deuxième animation qui déplace la balle du centre vers le haut</a:t>
            </a:r>
            <a:br>
              <a:rPr lang="fr" sz="1050">
                <a:solidFill>
                  <a:srgbClr val="008000"/>
                </a:solidFill>
                <a:latin typeface="Verdana"/>
                <a:ea typeface="Verdana"/>
                <a:cs typeface="Verdana"/>
                <a:sym typeface="Verdana"/>
              </a:rPr>
            </a:b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latin typeface="Verdana"/>
                <a:ea typeface="Verdana"/>
                <a:cs typeface="Verdana"/>
                <a:sym typeface="Verdana"/>
              </a:rPr>
              <a:t>Animation&lt;Offset&gt;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moveCenterToTop</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Tween(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begin:</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screenHeight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end:</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Offset(screenWidth</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/2,</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0.0)</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).animate(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CurvedAnimation(</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parent:</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_controller,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a:t>
            </a: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new</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Interval(</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0.20,</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0.50,</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Curves.linear,</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endParaRPr sz="105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t/>
            </a:r>
            <a:endParaRPr sz="1050">
              <a:solidFill>
                <a:srgbClr val="333333"/>
              </a:solidFill>
              <a:highlight>
                <a:srgbClr val="F7F8F8"/>
              </a:highlight>
              <a:latin typeface="Verdana"/>
              <a:ea typeface="Verdana"/>
              <a:cs typeface="Verdana"/>
              <a:sym typeface="Verdana"/>
            </a:endParaRPr>
          </a:p>
          <a:p>
            <a:pPr indent="0" lvl="0" marL="0" rtl="0" algn="l">
              <a:spcBef>
                <a:spcPts val="0"/>
              </a:spcBef>
              <a:spcAft>
                <a:spcPts val="0"/>
              </a:spcAft>
              <a:buNone/>
            </a:pPr>
            <a:r>
              <a:t/>
            </a:r>
            <a:endParaRPr sz="1050">
              <a:solidFill>
                <a:srgbClr val="008000"/>
              </a:solidFill>
              <a:latin typeface="Verdana"/>
              <a:ea typeface="Verdana"/>
              <a:cs typeface="Verdana"/>
              <a:sym typeface="Verdan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10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23" name="Google Shape;723;p105"/>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24" name="Google Shape;724;p105"/>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725" name="Google Shape;725;p105"/>
          <p:cNvSpPr/>
          <p:nvPr/>
        </p:nvSpPr>
        <p:spPr>
          <a:xfrm>
            <a:off x="758500" y="1791450"/>
            <a:ext cx="76818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50">
              <a:solidFill>
                <a:srgbClr val="008000"/>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1150">
                <a:solidFill>
                  <a:srgbClr val="008000"/>
                </a:solidFill>
                <a:highlight>
                  <a:srgbClr val="F7F8F8"/>
                </a:highlight>
                <a:latin typeface="Verdana"/>
                <a:ea typeface="Verdana"/>
                <a:cs typeface="Verdana"/>
                <a:sym typeface="Verdana"/>
              </a:rPr>
              <a:t>///</a:t>
            </a:r>
            <a:br>
              <a:rPr lang="fr" sz="1150">
                <a:solidFill>
                  <a:srgbClr val="008000"/>
                </a:solidFill>
                <a:highlight>
                  <a:srgbClr val="F7F8F8"/>
                </a:highlight>
                <a:latin typeface="Verdana"/>
                <a:ea typeface="Verdana"/>
                <a:cs typeface="Verdana"/>
                <a:sym typeface="Verdana"/>
              </a:rPr>
            </a:br>
            <a:r>
              <a:rPr lang="fr" sz="1150">
                <a:solidFill>
                  <a:srgbClr val="008000"/>
                </a:solidFill>
                <a:highlight>
                  <a:srgbClr val="F7F8F8"/>
                </a:highlight>
                <a:latin typeface="Verdana"/>
                <a:ea typeface="Verdana"/>
                <a:cs typeface="Verdana"/>
                <a:sym typeface="Verdana"/>
              </a:rPr>
              <a:t>/// Troisième animation qui servira à changer l'opacité de la balle pour la faire disparaître</a:t>
            </a:r>
            <a:br>
              <a:rPr lang="fr" sz="1150">
                <a:solidFill>
                  <a:srgbClr val="008000"/>
                </a:solidFill>
                <a:highlight>
                  <a:srgbClr val="F7F8F8"/>
                </a:highlight>
                <a:latin typeface="Verdana"/>
                <a:ea typeface="Verdana"/>
                <a:cs typeface="Verdana"/>
                <a:sym typeface="Verdana"/>
              </a:rPr>
            </a:br>
            <a:r>
              <a:rPr lang="fr" sz="1150">
                <a:solidFill>
                  <a:srgbClr val="008000"/>
                </a:solidFill>
                <a:highlight>
                  <a:srgbClr val="F7F8F8"/>
                </a:highlight>
                <a:latin typeface="Verdana"/>
                <a:ea typeface="Verdana"/>
                <a:cs typeface="Verdana"/>
                <a:sym typeface="Verdana"/>
              </a:rPr>
              <a:t>///</a:t>
            </a:r>
            <a:br>
              <a:rPr lang="fr" sz="1150">
                <a:solidFill>
                  <a:srgbClr val="008000"/>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Animation&lt;</a:t>
            </a:r>
            <a:r>
              <a:rPr lang="fr" sz="1150">
                <a:solidFill>
                  <a:srgbClr val="2B91AF"/>
                </a:solidFill>
                <a:highlight>
                  <a:srgbClr val="F7F8F8"/>
                </a:highlight>
                <a:latin typeface="Verdana"/>
                <a:ea typeface="Verdana"/>
                <a:cs typeface="Verdana"/>
                <a:sym typeface="Verdana"/>
              </a:rPr>
              <a:t>double</a:t>
            </a:r>
            <a:r>
              <a:rPr lang="fr" sz="1150">
                <a:solidFill>
                  <a:srgbClr val="333333"/>
                </a:solidFill>
                <a:highlight>
                  <a:srgbClr val="F7F8F8"/>
                </a:highlight>
                <a:latin typeface="Verdana"/>
                <a:ea typeface="Verdana"/>
                <a:cs typeface="Verdana"/>
                <a:sym typeface="Verdana"/>
              </a:rPr>
              <a:t>&gt; disappear = </a:t>
            </a:r>
            <a:r>
              <a:rPr lang="fr" sz="1150">
                <a:solidFill>
                  <a:srgbClr val="0000FF"/>
                </a:solidFill>
                <a:highlight>
                  <a:srgbClr val="F7F8F8"/>
                </a:highlight>
                <a:latin typeface="Verdana"/>
                <a:ea typeface="Verdana"/>
                <a:cs typeface="Verdana"/>
                <a:sym typeface="Verdana"/>
              </a:rPr>
              <a:t>new</a:t>
            </a:r>
            <a:r>
              <a:rPr lang="fr" sz="1150">
                <a:solidFill>
                  <a:srgbClr val="333333"/>
                </a:solidFill>
                <a:highlight>
                  <a:srgbClr val="F7F8F8"/>
                </a:highlight>
                <a:latin typeface="Verdana"/>
                <a:ea typeface="Verdana"/>
                <a:cs typeface="Verdana"/>
                <a:sym typeface="Verdana"/>
              </a:rPr>
              <a:t> Tween(begin: 1.0, end: 0.0)</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.animate(</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a:t>
            </a:r>
            <a:r>
              <a:rPr lang="fr" sz="1150">
                <a:solidFill>
                  <a:srgbClr val="0000FF"/>
                </a:solidFill>
                <a:highlight>
                  <a:srgbClr val="F7F8F8"/>
                </a:highlight>
                <a:latin typeface="Verdana"/>
                <a:ea typeface="Verdana"/>
                <a:cs typeface="Verdana"/>
                <a:sym typeface="Verdana"/>
              </a:rPr>
              <a:t>new</a:t>
            </a:r>
            <a:r>
              <a:rPr lang="fr" sz="1150">
                <a:solidFill>
                  <a:srgbClr val="333333"/>
                </a:solidFill>
                <a:highlight>
                  <a:srgbClr val="F7F8F8"/>
                </a:highlight>
                <a:latin typeface="Verdana"/>
                <a:ea typeface="Verdana"/>
                <a:cs typeface="Verdana"/>
                <a:sym typeface="Verdana"/>
              </a:rPr>
              <a:t> CurvedAnimation(</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parent: _controller,</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curve:  </a:t>
            </a:r>
            <a:r>
              <a:rPr lang="fr" sz="1150">
                <a:solidFill>
                  <a:srgbClr val="0000FF"/>
                </a:solidFill>
                <a:highlight>
                  <a:srgbClr val="F7F8F8"/>
                </a:highlight>
                <a:latin typeface="Verdana"/>
                <a:ea typeface="Verdana"/>
                <a:cs typeface="Verdana"/>
                <a:sym typeface="Verdana"/>
              </a:rPr>
              <a:t>new</a:t>
            </a:r>
            <a:r>
              <a:rPr lang="fr" sz="1150">
                <a:solidFill>
                  <a:srgbClr val="333333"/>
                </a:solidFill>
                <a:highlight>
                  <a:srgbClr val="F7F8F8"/>
                </a:highlight>
                <a:latin typeface="Verdana"/>
                <a:ea typeface="Verdana"/>
                <a:cs typeface="Verdana"/>
                <a:sym typeface="Verdana"/>
              </a:rPr>
              <a:t> Interval(</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0.50,</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1.0,</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curve: Curves.linear,</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a:t>
            </a:r>
            <a:br>
              <a:rPr lang="fr" sz="1150">
                <a:solidFill>
                  <a:srgbClr val="333333"/>
                </a:solidFill>
                <a:highlight>
                  <a:srgbClr val="F7F8F8"/>
                </a:highlight>
                <a:latin typeface="Verdana"/>
                <a:ea typeface="Verdana"/>
                <a:cs typeface="Verdana"/>
                <a:sym typeface="Verdana"/>
              </a:rPr>
            </a:br>
            <a:r>
              <a:rPr lang="fr" sz="1150">
                <a:solidFill>
                  <a:srgbClr val="333333"/>
                </a:solidFill>
                <a:highlight>
                  <a:srgbClr val="F7F8F8"/>
                </a:highlight>
                <a:latin typeface="Verdana"/>
                <a:ea typeface="Verdana"/>
                <a:cs typeface="Verdana"/>
                <a:sym typeface="Verdana"/>
              </a:rPr>
              <a:t>        );</a:t>
            </a:r>
            <a:endParaRPr sz="115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t/>
            </a:r>
            <a:endParaRPr sz="1150">
              <a:solidFill>
                <a:srgbClr val="333333"/>
              </a:solidFill>
              <a:highlight>
                <a:srgbClr val="F7F8F8"/>
              </a:highlight>
              <a:latin typeface="Verdana"/>
              <a:ea typeface="Verdana"/>
              <a:cs typeface="Verdana"/>
              <a:sym typeface="Verdana"/>
            </a:endParaRPr>
          </a:p>
          <a:p>
            <a:pPr indent="0" lvl="0" marL="0" rtl="0" algn="l">
              <a:spcBef>
                <a:spcPts val="0"/>
              </a:spcBef>
              <a:spcAft>
                <a:spcPts val="0"/>
              </a:spcAft>
              <a:buNone/>
            </a:pPr>
            <a:r>
              <a:t/>
            </a:r>
            <a:endParaRPr sz="1050">
              <a:solidFill>
                <a:srgbClr val="008000"/>
              </a:solidFill>
              <a:latin typeface="Verdana"/>
              <a:ea typeface="Verdana"/>
              <a:cs typeface="Verdana"/>
              <a:sym typeface="Verdan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10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31" name="Google Shape;731;p106"/>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Contrôler plusieurs animations</a:t>
            </a:r>
            <a:endParaRPr b="1"/>
          </a:p>
          <a:p>
            <a:pPr indent="0" lvl="0" marL="0" rtl="0" algn="l">
              <a:spcBef>
                <a:spcPts val="1600"/>
              </a:spcBef>
              <a:spcAft>
                <a:spcPts val="0"/>
              </a:spcAft>
              <a:buNone/>
            </a:pPr>
            <a:r>
              <a:rPr lang="fr"/>
              <a:t>On peut bien sûr superposer différentes animations...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32" name="Google Shape;732;p106"/>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10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38" name="Google Shape;738;p107"/>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Etats d’une animation</a:t>
            </a:r>
            <a:endParaRPr b="1"/>
          </a:p>
          <a:p>
            <a:pPr indent="0" lvl="0" marL="0" rtl="0" algn="l">
              <a:spcBef>
                <a:spcPts val="1600"/>
              </a:spcBef>
              <a:spcAft>
                <a:spcPts val="0"/>
              </a:spcAft>
              <a:buNone/>
            </a:pPr>
            <a:r>
              <a:rPr lang="fr"/>
              <a:t>Une animation peut avoir 4 états:</a:t>
            </a:r>
            <a:endParaRPr/>
          </a:p>
          <a:p>
            <a:pPr indent="-342900" lvl="0" marL="457200" rtl="0" algn="l">
              <a:spcBef>
                <a:spcPts val="1600"/>
              </a:spcBef>
              <a:spcAft>
                <a:spcPts val="0"/>
              </a:spcAft>
              <a:buSzPts val="1800"/>
              <a:buChar char="-"/>
            </a:pPr>
            <a:r>
              <a:rPr lang="fr"/>
              <a:t>dismissed</a:t>
            </a:r>
            <a:endParaRPr/>
          </a:p>
          <a:p>
            <a:pPr indent="-342900" lvl="0" marL="457200" rtl="0" algn="l">
              <a:spcBef>
                <a:spcPts val="0"/>
              </a:spcBef>
              <a:spcAft>
                <a:spcPts val="0"/>
              </a:spcAft>
              <a:buSzPts val="1800"/>
              <a:buChar char="-"/>
            </a:pPr>
            <a:r>
              <a:rPr lang="fr"/>
              <a:t>forward</a:t>
            </a:r>
            <a:endParaRPr/>
          </a:p>
          <a:p>
            <a:pPr indent="-342900" lvl="0" marL="457200" rtl="0" algn="l">
              <a:spcBef>
                <a:spcPts val="0"/>
              </a:spcBef>
              <a:spcAft>
                <a:spcPts val="0"/>
              </a:spcAft>
              <a:buSzPts val="1800"/>
              <a:buChar char="-"/>
            </a:pPr>
            <a:r>
              <a:rPr lang="fr"/>
              <a:t>reverse</a:t>
            </a:r>
            <a:endParaRPr/>
          </a:p>
          <a:p>
            <a:pPr indent="-342900" lvl="0" marL="457200" rtl="0" algn="l">
              <a:spcBef>
                <a:spcPts val="0"/>
              </a:spcBef>
              <a:spcAft>
                <a:spcPts val="0"/>
              </a:spcAft>
              <a:buSzPts val="1800"/>
              <a:buChar char="-"/>
            </a:pPr>
            <a:r>
              <a:rPr lang="fr"/>
              <a:t>completed</a:t>
            </a:r>
            <a:endParaRPr/>
          </a:p>
          <a:p>
            <a:pPr indent="0" lvl="0" marL="0" rtl="0" algn="l">
              <a:spcBef>
                <a:spcPts val="1600"/>
              </a:spcBef>
              <a:spcAft>
                <a:spcPts val="0"/>
              </a:spcAft>
              <a:buNone/>
            </a:pPr>
            <a:r>
              <a:rPr lang="fr"/>
              <a:t>Pour obtenir l’état on doit écouter les changements d’état de l’animation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39" name="Google Shape;739;p107"/>
          <p:cNvPicPr preferRelativeResize="0"/>
          <p:nvPr/>
        </p:nvPicPr>
        <p:blipFill>
          <a:blip r:embed="rId3">
            <a:alphaModFix/>
          </a:blip>
          <a:stretch>
            <a:fillRect/>
          </a:stretch>
        </p:blipFill>
        <p:spPr>
          <a:xfrm>
            <a:off x="8312052" y="4870203"/>
            <a:ext cx="831947" cy="273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10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45" name="Google Shape;745;p108"/>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Etats d’une animation</a:t>
            </a:r>
            <a:endParaRPr b="1"/>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46" name="Google Shape;746;p108"/>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747" name="Google Shape;747;p108"/>
          <p:cNvSpPr/>
          <p:nvPr/>
        </p:nvSpPr>
        <p:spPr>
          <a:xfrm>
            <a:off x="758500" y="1791450"/>
            <a:ext cx="76818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08000"/>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900">
                <a:solidFill>
                  <a:srgbClr val="333333"/>
                </a:solidFill>
                <a:highlight>
                  <a:srgbClr val="F7F8F8"/>
                </a:highlight>
                <a:latin typeface="Verdana"/>
                <a:ea typeface="Verdana"/>
                <a:cs typeface="Verdana"/>
                <a:sym typeface="Verdana"/>
              </a:rPr>
              <a:t>   </a:t>
            </a:r>
            <a:endParaRPr sz="90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900">
                <a:solidFill>
                  <a:srgbClr val="333333"/>
                </a:solidFill>
                <a:latin typeface="Verdana"/>
                <a:ea typeface="Verdana"/>
                <a:cs typeface="Verdana"/>
                <a:sym typeface="Verdana"/>
              </a:rPr>
              <a:t>myAnimation.addStatusListener((AnimationStatus</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status){</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switch</a:t>
            </a:r>
            <a:r>
              <a:rPr lang="fr" sz="900">
                <a:solidFill>
                  <a:srgbClr val="333333"/>
                </a:solidFill>
                <a:latin typeface="Verdana"/>
                <a:ea typeface="Verdana"/>
                <a:cs typeface="Verdana"/>
                <a:sym typeface="Verdana"/>
              </a:rPr>
              <a:t>(status){</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case</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AnimationStatus.dismissed:</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break</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case</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AnimationStatus.forward:</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break</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case</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AnimationStatus.reverse:</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break</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case</a:t>
            </a: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AnimationStatus.completed:</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0000FF"/>
                </a:solidFill>
                <a:latin typeface="Verdana"/>
                <a:ea typeface="Verdana"/>
                <a:cs typeface="Verdana"/>
                <a:sym typeface="Verdana"/>
              </a:rPr>
              <a:t>break</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br>
              <a:rPr lang="fr" sz="900">
                <a:solidFill>
                  <a:srgbClr val="333333"/>
                </a:solidFill>
                <a:highlight>
                  <a:srgbClr val="F7F8F8"/>
                </a:highlight>
                <a:latin typeface="Verdana"/>
                <a:ea typeface="Verdana"/>
                <a:cs typeface="Verdana"/>
                <a:sym typeface="Verdana"/>
              </a:rPr>
            </a:br>
            <a:r>
              <a:rPr lang="fr" sz="900">
                <a:solidFill>
                  <a:srgbClr val="333333"/>
                </a:solidFill>
                <a:highlight>
                  <a:srgbClr val="F7F8F8"/>
                </a:highlight>
                <a:latin typeface="Verdana"/>
                <a:ea typeface="Verdana"/>
                <a:cs typeface="Verdana"/>
                <a:sym typeface="Verdana"/>
              </a:rPr>
              <a:t>    </a:t>
            </a:r>
            <a:r>
              <a:rPr lang="fr" sz="900">
                <a:solidFill>
                  <a:srgbClr val="333333"/>
                </a:solidFill>
                <a:latin typeface="Verdana"/>
                <a:ea typeface="Verdana"/>
                <a:cs typeface="Verdana"/>
                <a:sym typeface="Verdana"/>
              </a:rPr>
              <a:t>});</a:t>
            </a:r>
            <a:endParaRPr sz="90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highlight>
                <a:srgbClr val="F7F8F8"/>
              </a:highlight>
              <a:latin typeface="Verdana"/>
              <a:ea typeface="Verdana"/>
              <a:cs typeface="Verdana"/>
              <a:sym typeface="Verdana"/>
            </a:endParaRPr>
          </a:p>
          <a:p>
            <a:pPr indent="0" lvl="0" marL="0" rtl="0" algn="l">
              <a:spcBef>
                <a:spcPts val="0"/>
              </a:spcBef>
              <a:spcAft>
                <a:spcPts val="0"/>
              </a:spcAft>
              <a:buNone/>
            </a:pPr>
            <a:r>
              <a:t/>
            </a:r>
            <a:endParaRPr sz="900">
              <a:solidFill>
                <a:srgbClr val="008000"/>
              </a:solidFill>
              <a:latin typeface="Verdana"/>
              <a:ea typeface="Verdana"/>
              <a:cs typeface="Verdana"/>
              <a:sym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0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Animation</a:t>
            </a:r>
            <a:endParaRPr/>
          </a:p>
        </p:txBody>
      </p:sp>
      <p:sp>
        <p:nvSpPr>
          <p:cNvPr id="753" name="Google Shape;753;p109"/>
          <p:cNvSpPr txBox="1"/>
          <p:nvPr>
            <p:ph idx="1" type="body"/>
          </p:nvPr>
        </p:nvSpPr>
        <p:spPr>
          <a:xfrm>
            <a:off x="387900" y="137397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t>Etats d’une animation</a:t>
            </a:r>
            <a:endParaRPr b="1"/>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new-logo-white.png" id="754" name="Google Shape;754;p109"/>
          <p:cNvPicPr preferRelativeResize="0"/>
          <p:nvPr/>
        </p:nvPicPr>
        <p:blipFill>
          <a:blip r:embed="rId3">
            <a:alphaModFix/>
          </a:blip>
          <a:stretch>
            <a:fillRect/>
          </a:stretch>
        </p:blipFill>
        <p:spPr>
          <a:xfrm>
            <a:off x="8312052" y="4870203"/>
            <a:ext cx="831947" cy="273300"/>
          </a:xfrm>
          <a:prstGeom prst="rect">
            <a:avLst/>
          </a:prstGeom>
          <a:noFill/>
          <a:ln>
            <a:noFill/>
          </a:ln>
        </p:spPr>
      </p:pic>
      <p:sp>
        <p:nvSpPr>
          <p:cNvPr id="755" name="Google Shape;755;p109"/>
          <p:cNvSpPr/>
          <p:nvPr/>
        </p:nvSpPr>
        <p:spPr>
          <a:xfrm>
            <a:off x="758500" y="1791450"/>
            <a:ext cx="7681800" cy="3078900"/>
          </a:xfrm>
          <a:prstGeom prst="rect">
            <a:avLst/>
          </a:prstGeom>
          <a:solidFill>
            <a:srgbClr val="FFFFFF"/>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900">
              <a:solidFill>
                <a:srgbClr val="008000"/>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900">
                <a:solidFill>
                  <a:srgbClr val="333333"/>
                </a:solidFill>
                <a:highlight>
                  <a:srgbClr val="F7F8F8"/>
                </a:highlight>
                <a:latin typeface="Verdana"/>
                <a:ea typeface="Verdana"/>
                <a:cs typeface="Verdana"/>
                <a:sym typeface="Verdana"/>
              </a:rPr>
              <a:t>   </a:t>
            </a:r>
            <a:endParaRPr sz="90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myAnimation.addStatusListener((AnimationStatus</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status){</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switch</a:t>
            </a:r>
            <a:r>
              <a:rPr lang="fr" sz="1050">
                <a:solidFill>
                  <a:srgbClr val="333333"/>
                </a:solidFill>
                <a:latin typeface="Verdana"/>
                <a:ea typeface="Verdana"/>
                <a:cs typeface="Verdana"/>
                <a:sym typeface="Verdana"/>
              </a:rPr>
              <a:t>(status){</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Lorsque l'animation est au début, nous forçons l'animation à jouer</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case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AnimationStatus.dismissed:</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_controller.forward();</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break</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 Lorsque l'animation est à la fin, nous forçons l'animation à s'inverser</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8000"/>
                </a:solidFill>
                <a:latin typeface="Verdana"/>
                <a:ea typeface="Verdana"/>
                <a:cs typeface="Verdana"/>
                <a:sym typeface="Verdana"/>
              </a:rPr>
              <a:t>///</a:t>
            </a:r>
            <a:br>
              <a:rPr lang="fr" sz="1050">
                <a:solidFill>
                  <a:srgbClr val="008000"/>
                </a:solidFill>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case</a:t>
            </a: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AnimationStatus.completed:</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_controller.reverse();</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0000FF"/>
                </a:solidFill>
                <a:latin typeface="Verdana"/>
                <a:ea typeface="Verdana"/>
                <a:cs typeface="Verdana"/>
                <a:sym typeface="Verdana"/>
              </a:rPr>
              <a:t>break</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br>
              <a:rPr lang="fr" sz="1050">
                <a:solidFill>
                  <a:srgbClr val="333333"/>
                </a:solidFill>
                <a:highlight>
                  <a:srgbClr val="F7F8F8"/>
                </a:highlight>
                <a:latin typeface="Verdana"/>
                <a:ea typeface="Verdana"/>
                <a:cs typeface="Verdana"/>
                <a:sym typeface="Verdana"/>
              </a:rPr>
            </a:br>
            <a:r>
              <a:rPr lang="fr" sz="1050">
                <a:solidFill>
                  <a:srgbClr val="333333"/>
                </a:solidFill>
                <a:highlight>
                  <a:srgbClr val="F7F8F8"/>
                </a:highlight>
                <a:latin typeface="Verdana"/>
                <a:ea typeface="Verdana"/>
                <a:cs typeface="Verdana"/>
                <a:sym typeface="Verdana"/>
              </a:rPr>
              <a:t>    </a:t>
            </a:r>
            <a:r>
              <a:rPr lang="fr" sz="1050">
                <a:solidFill>
                  <a:srgbClr val="333333"/>
                </a:solidFill>
                <a:latin typeface="Verdana"/>
                <a:ea typeface="Verdana"/>
                <a:cs typeface="Verdana"/>
                <a:sym typeface="Verdana"/>
              </a:rPr>
              <a:t>});</a:t>
            </a:r>
            <a:endParaRPr sz="900">
              <a:solidFill>
                <a:srgbClr val="333333"/>
              </a:solidFill>
              <a:highlight>
                <a:srgbClr val="F7F8F8"/>
              </a:highlight>
              <a:latin typeface="Verdana"/>
              <a:ea typeface="Verdana"/>
              <a:cs typeface="Verdana"/>
              <a:sym typeface="Verdana"/>
            </a:endParaRPr>
          </a:p>
          <a:p>
            <a:pPr indent="0" lvl="0" marL="0" rtl="0" algn="l">
              <a:lnSpc>
                <a:spcPct val="115000"/>
              </a:lnSpc>
              <a:spcBef>
                <a:spcPts val="0"/>
              </a:spcBef>
              <a:spcAft>
                <a:spcPts val="0"/>
              </a:spcAft>
              <a:buNone/>
            </a:pPr>
            <a:r>
              <a:t/>
            </a:r>
            <a:endParaRPr sz="900">
              <a:solidFill>
                <a:srgbClr val="333333"/>
              </a:solidFill>
              <a:highlight>
                <a:srgbClr val="F7F8F8"/>
              </a:highlight>
              <a:latin typeface="Verdana"/>
              <a:ea typeface="Verdana"/>
              <a:cs typeface="Verdana"/>
              <a:sym typeface="Verdana"/>
            </a:endParaRPr>
          </a:p>
          <a:p>
            <a:pPr indent="0" lvl="0" marL="0" rtl="0" algn="l">
              <a:spcBef>
                <a:spcPts val="0"/>
              </a:spcBef>
              <a:spcAft>
                <a:spcPts val="0"/>
              </a:spcAft>
              <a:buNone/>
            </a:pPr>
            <a:r>
              <a:t/>
            </a:r>
            <a:endParaRPr sz="900">
              <a:solidFill>
                <a:srgbClr val="008000"/>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a:t>
            </a:r>
            <a:endParaRPr/>
          </a:p>
        </p:txBody>
      </p:sp>
      <p:sp>
        <p:nvSpPr>
          <p:cNvPr id="181" name="Google Shape;181;p3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Les SDK IOS et Android</a:t>
            </a:r>
            <a:endParaRPr/>
          </a:p>
          <a:p>
            <a:pPr indent="0" lvl="0" marL="0" rtl="0" algn="l">
              <a:spcBef>
                <a:spcPts val="1600"/>
              </a:spcBef>
              <a:spcAft>
                <a:spcPts val="1600"/>
              </a:spcAft>
              <a:buNone/>
            </a:pPr>
            <a:r>
              <a:t/>
            </a:r>
            <a:endParaRPr/>
          </a:p>
        </p:txBody>
      </p:sp>
      <p:pic>
        <p:nvPicPr>
          <p:cNvPr descr="new-logo-white.png" id="182" name="Google Shape;182;p33"/>
          <p:cNvPicPr preferRelativeResize="0"/>
          <p:nvPr/>
        </p:nvPicPr>
        <p:blipFill>
          <a:blip r:embed="rId3">
            <a:alphaModFix/>
          </a:blip>
          <a:stretch>
            <a:fillRect/>
          </a:stretch>
        </p:blipFill>
        <p:spPr>
          <a:xfrm>
            <a:off x="8312052" y="4870203"/>
            <a:ext cx="831947" cy="273300"/>
          </a:xfrm>
          <a:prstGeom prst="rect">
            <a:avLst/>
          </a:prstGeom>
          <a:noFill/>
          <a:ln>
            <a:noFill/>
          </a:ln>
        </p:spPr>
      </p:pic>
      <p:pic>
        <p:nvPicPr>
          <p:cNvPr id="183" name="Google Shape;183;p33"/>
          <p:cNvPicPr preferRelativeResize="0"/>
          <p:nvPr/>
        </p:nvPicPr>
        <p:blipFill>
          <a:blip r:embed="rId4">
            <a:alphaModFix/>
          </a:blip>
          <a:stretch>
            <a:fillRect/>
          </a:stretch>
        </p:blipFill>
        <p:spPr>
          <a:xfrm>
            <a:off x="1820700" y="1971376"/>
            <a:ext cx="4853475" cy="2862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